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53" r:id="rId2"/>
    <p:sldId id="354" r:id="rId3"/>
    <p:sldId id="257" r:id="rId4"/>
    <p:sldId id="356" r:id="rId5"/>
    <p:sldId id="364" r:id="rId6"/>
    <p:sldId id="357" r:id="rId7"/>
    <p:sldId id="365" r:id="rId8"/>
    <p:sldId id="350" r:id="rId9"/>
    <p:sldId id="352" r:id="rId10"/>
    <p:sldId id="338" r:id="rId11"/>
    <p:sldId id="339" r:id="rId12"/>
    <p:sldId id="309" r:id="rId13"/>
    <p:sldId id="340" r:id="rId14"/>
    <p:sldId id="337" r:id="rId15"/>
    <p:sldId id="312" r:id="rId16"/>
    <p:sldId id="341" r:id="rId17"/>
    <p:sldId id="342" r:id="rId18"/>
    <p:sldId id="344" r:id="rId19"/>
    <p:sldId id="343" r:id="rId20"/>
    <p:sldId id="330" r:id="rId21"/>
    <p:sldId id="347" r:id="rId22"/>
    <p:sldId id="348" r:id="rId23"/>
    <p:sldId id="331" r:id="rId24"/>
    <p:sldId id="349" r:id="rId25"/>
    <p:sldId id="346" r:id="rId26"/>
    <p:sldId id="358" r:id="rId27"/>
    <p:sldId id="355" r:id="rId28"/>
    <p:sldId id="360" r:id="rId29"/>
    <p:sldId id="359" r:id="rId30"/>
    <p:sldId id="361" r:id="rId31"/>
    <p:sldId id="362" r:id="rId32"/>
    <p:sldId id="3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30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3191" autoAdjust="0"/>
  </p:normalViewPr>
  <p:slideViewPr>
    <p:cSldViewPr snapToGrid="0">
      <p:cViewPr>
        <p:scale>
          <a:sx n="75" d="100"/>
          <a:sy n="75" d="100"/>
        </p:scale>
        <p:origin x="120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EFE3C-2D75-4B78-A43E-F0706C7A8981}"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B0F8-B856-4749-BED7-D3CD4A0E3026}" type="slidenum">
              <a:rPr lang="en-US" smtClean="0"/>
              <a:t>‹#›</a:t>
            </a:fld>
            <a:endParaRPr lang="en-US"/>
          </a:p>
        </p:txBody>
      </p:sp>
    </p:spTree>
    <p:extLst>
      <p:ext uri="{BB962C8B-B14F-4D97-AF65-F5344CB8AC3E}">
        <p14:creationId xmlns:p14="http://schemas.microsoft.com/office/powerpoint/2010/main" val="367148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281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a:t>
            </a:r>
            <a:r>
              <a:rPr lang="en-US" dirty="0" smtClean="0"/>
              <a:t> 14:12 ¶ There is a way that seems right to a man, But its end is the way of death.</a:t>
            </a:r>
          </a:p>
          <a:p>
            <a:r>
              <a:rPr lang="en-US" dirty="0" smtClean="0"/>
              <a:t>Mt 7:13 "Enter by the narrow gate; for wide is the gate and broad is the way that leads to destruction, and there are many who go in by it.</a:t>
            </a:r>
          </a:p>
          <a:p>
            <a:r>
              <a:rPr lang="en-US" dirty="0" smtClean="0"/>
              <a:t>Mt 15:9 And in vain they worship Me, Teaching as doctrines the commandments of men.'"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23</a:t>
            </a:fld>
            <a:endParaRPr lang="en-US"/>
          </a:p>
        </p:txBody>
      </p:sp>
    </p:spTree>
    <p:extLst>
      <p:ext uri="{BB962C8B-B14F-4D97-AF65-F5344CB8AC3E}">
        <p14:creationId xmlns:p14="http://schemas.microsoft.com/office/powerpoint/2010/main" val="237150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105229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Truth is subjective</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4</a:t>
            </a:fld>
            <a:endParaRPr lang="en-US"/>
          </a:p>
        </p:txBody>
      </p:sp>
    </p:spTree>
    <p:extLst>
      <p:ext uri="{BB962C8B-B14F-4D97-AF65-F5344CB8AC3E}">
        <p14:creationId xmlns:p14="http://schemas.microsoft.com/office/powerpoint/2010/main" val="1592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Truth is subjective</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5</a:t>
            </a:fld>
            <a:endParaRPr lang="en-US"/>
          </a:p>
        </p:txBody>
      </p:sp>
    </p:spTree>
    <p:extLst>
      <p:ext uri="{BB962C8B-B14F-4D97-AF65-F5344CB8AC3E}">
        <p14:creationId xmlns:p14="http://schemas.microsoft.com/office/powerpoint/2010/main" val="96257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Truth</a:t>
            </a:r>
            <a:r>
              <a:rPr lang="en-US" baseline="0" dirty="0" smtClean="0"/>
              <a:t> requires an authority of origin</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6</a:t>
            </a:fld>
            <a:endParaRPr lang="en-US"/>
          </a:p>
        </p:txBody>
      </p:sp>
    </p:spTree>
    <p:extLst>
      <p:ext uri="{BB962C8B-B14F-4D97-AF65-F5344CB8AC3E}">
        <p14:creationId xmlns:p14="http://schemas.microsoft.com/office/powerpoint/2010/main" val="116616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Truth</a:t>
            </a:r>
            <a:r>
              <a:rPr lang="en-US" baseline="0" dirty="0" smtClean="0"/>
              <a:t> requires an authority of origin</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7</a:t>
            </a:fld>
            <a:endParaRPr lang="en-US"/>
          </a:p>
        </p:txBody>
      </p:sp>
    </p:spTree>
    <p:extLst>
      <p:ext uri="{BB962C8B-B14F-4D97-AF65-F5344CB8AC3E}">
        <p14:creationId xmlns:p14="http://schemas.microsoft.com/office/powerpoint/2010/main" val="327966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13</a:t>
            </a:fld>
            <a:endParaRPr lang="en-US"/>
          </a:p>
        </p:txBody>
      </p:sp>
    </p:spTree>
    <p:extLst>
      <p:ext uri="{BB962C8B-B14F-4D97-AF65-F5344CB8AC3E}">
        <p14:creationId xmlns:p14="http://schemas.microsoft.com/office/powerpoint/2010/main" val="314252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Uzzah</a:t>
            </a:r>
            <a:r>
              <a:rPr lang="en-US" dirty="0" smtClean="0"/>
              <a:t> and moving</a:t>
            </a:r>
            <a:r>
              <a:rPr lang="en-US" baseline="0" dirty="0" smtClean="0"/>
              <a:t> the ark</a:t>
            </a:r>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18</a:t>
            </a:fld>
            <a:endParaRPr lang="en-US"/>
          </a:p>
        </p:txBody>
      </p:sp>
    </p:spTree>
    <p:extLst>
      <p:ext uri="{BB962C8B-B14F-4D97-AF65-F5344CB8AC3E}">
        <p14:creationId xmlns:p14="http://schemas.microsoft.com/office/powerpoint/2010/main" val="130780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 26:5 "because Abraham obeyed My voice and kept My charge, My commandments, My statutes, and My laws.“</a:t>
            </a:r>
          </a:p>
          <a:p>
            <a:r>
              <a:rPr lang="en-US" dirty="0" smtClean="0"/>
              <a:t>2Ki 17:19 Also Judah did not keep the commandments of the LORD their God, but walked in the statutes of Israel which they made.</a:t>
            </a:r>
          </a:p>
          <a:p>
            <a:r>
              <a:rPr lang="en-US" dirty="0" smtClean="0"/>
              <a:t>1Ki 11:6 Solomon did evil in the sight of the LORD, and did not fully follow the LORD, as did his father David.</a:t>
            </a:r>
          </a:p>
          <a:p>
            <a:r>
              <a:rPr lang="en-US" dirty="0" smtClean="0"/>
              <a:t>2Ch 17:3 Now the LORD was with Jehoshaphat, because he walked in the former ways of his father David; he did not seek the </a:t>
            </a:r>
            <a:r>
              <a:rPr lang="en-US" dirty="0" err="1" smtClean="0"/>
              <a:t>Baals</a:t>
            </a:r>
            <a:r>
              <a:rPr lang="en-US" dirty="0" smtClean="0"/>
              <a:t>,</a:t>
            </a:r>
          </a:p>
          <a:p>
            <a:r>
              <a:rPr lang="en-US" dirty="0" smtClean="0"/>
              <a:t>Ge 4:4 Abel also brought of the firstborn of his flock and of their fat. And the LORD respected Abel and his offering,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749B0F8-B856-4749-BED7-D3CD4A0E3026}" type="slidenum">
              <a:rPr lang="en-US" smtClean="0"/>
              <a:t>20</a:t>
            </a:fld>
            <a:endParaRPr lang="en-US"/>
          </a:p>
        </p:txBody>
      </p:sp>
    </p:spTree>
    <p:extLst>
      <p:ext uri="{BB962C8B-B14F-4D97-AF65-F5344CB8AC3E}">
        <p14:creationId xmlns:p14="http://schemas.microsoft.com/office/powerpoint/2010/main" val="195461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30355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181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4958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30914-31E5-43DD-9AB5-B04EE578D09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36297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30914-31E5-43DD-9AB5-B04EE578D09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3892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E30914-31E5-43DD-9AB5-B04EE578D095}"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0639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E30914-31E5-43DD-9AB5-B04EE578D095}"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5935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E30914-31E5-43DD-9AB5-B04EE578D095}"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58275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30914-31E5-43DD-9AB5-B04EE578D095}"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457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2836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30914-31E5-43DD-9AB5-B04EE578D095}"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56416-3612-4FEE-9288-A70B2D637CB9}" type="slidenum">
              <a:rPr lang="en-US" smtClean="0"/>
              <a:t>‹#›</a:t>
            </a:fld>
            <a:endParaRPr lang="en-US"/>
          </a:p>
        </p:txBody>
      </p:sp>
    </p:spTree>
    <p:extLst>
      <p:ext uri="{BB962C8B-B14F-4D97-AF65-F5344CB8AC3E}">
        <p14:creationId xmlns:p14="http://schemas.microsoft.com/office/powerpoint/2010/main" val="19383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30914-31E5-43DD-9AB5-B04EE578D095}" type="datetimeFigureOut">
              <a:rPr lang="en-US" smtClean="0"/>
              <a:t>5/13/2021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56416-3612-4FEE-9288-A70B2D637CB9}" type="slidenum">
              <a:rPr lang="en-US" smtClean="0"/>
              <a:t>‹#›</a:t>
            </a:fld>
            <a:endParaRPr lang="en-US"/>
          </a:p>
        </p:txBody>
      </p:sp>
    </p:spTree>
    <p:extLst>
      <p:ext uri="{BB962C8B-B14F-4D97-AF65-F5344CB8AC3E}">
        <p14:creationId xmlns:p14="http://schemas.microsoft.com/office/powerpoint/2010/main" val="329926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799" y="1905000"/>
            <a:ext cx="10991681" cy="3962400"/>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Worship 		  			</a:t>
            </a:r>
            <a:r>
              <a:rPr lang="en-US" sz="4000" dirty="0" smtClean="0">
                <a:effectLst>
                  <a:glow rad="228600">
                    <a:srgbClr val="03080D"/>
                  </a:glow>
                </a:effectLst>
              </a:rPr>
              <a:t>		10:00 </a:t>
            </a:r>
            <a:r>
              <a:rPr lang="en-US" sz="4000" dirty="0">
                <a:effectLst>
                  <a:glow rad="228600">
                    <a:srgbClr val="03080D"/>
                  </a:glow>
                </a:effectLst>
              </a:rPr>
              <a:t>AM</a:t>
            </a:r>
          </a:p>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Bible Class (Livestream) 	 	</a:t>
            </a:r>
            <a:r>
              <a:rPr lang="en-US" sz="4000" dirty="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56" lvl="1" indent="0">
              <a:buNone/>
            </a:pPr>
            <a:r>
              <a:rPr lang="en-US" sz="4000" dirty="0">
                <a:effectLst>
                  <a:glow rad="228600">
                    <a:srgbClr val="03080D"/>
                  </a:glow>
                </a:effectLst>
              </a:rPr>
              <a:t>Bible Class 			 	</a:t>
            </a:r>
            <a:r>
              <a:rPr lang="en-US" sz="4000" dirty="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40">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279587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0" y="1"/>
            <a:ext cx="11431349" cy="1690688"/>
          </a:xfrm>
        </p:spPr>
        <p:txBody>
          <a:bodyPr>
            <a:noAutofit/>
          </a:bodyPr>
          <a:lstStyle/>
          <a:p>
            <a:r>
              <a:rPr lang="en-US" sz="8000" dirty="0" smtClean="0">
                <a:latin typeface="+mn-lt"/>
              </a:rPr>
              <a:t>Authority</a:t>
            </a:r>
            <a:endParaRPr lang="en-US" sz="8000" dirty="0">
              <a:latin typeface="+mn-lt"/>
            </a:endParaRPr>
          </a:p>
        </p:txBody>
      </p:sp>
      <p:sp>
        <p:nvSpPr>
          <p:cNvPr id="3" name="Content Placeholder 2"/>
          <p:cNvSpPr>
            <a:spLocks noGrp="1"/>
          </p:cNvSpPr>
          <p:nvPr>
            <p:ph idx="1"/>
          </p:nvPr>
        </p:nvSpPr>
        <p:spPr>
          <a:xfrm>
            <a:off x="387457" y="2103929"/>
            <a:ext cx="7736947" cy="4809250"/>
          </a:xfrm>
        </p:spPr>
        <p:txBody>
          <a:bodyPr>
            <a:noAutofit/>
          </a:bodyPr>
          <a:lstStyle/>
          <a:p>
            <a:pPr marL="0" indent="0">
              <a:buNone/>
            </a:pPr>
            <a:endParaRPr lang="en-US" sz="4400" dirty="0" smtClean="0"/>
          </a:p>
        </p:txBody>
      </p:sp>
    </p:spTree>
    <p:extLst>
      <p:ext uri="{BB962C8B-B14F-4D97-AF65-F5344CB8AC3E}">
        <p14:creationId xmlns:p14="http://schemas.microsoft.com/office/powerpoint/2010/main" val="161080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650" y="1"/>
            <a:ext cx="11431349" cy="1690688"/>
          </a:xfrm>
        </p:spPr>
        <p:txBody>
          <a:bodyPr>
            <a:noAutofit/>
          </a:bodyPr>
          <a:lstStyle/>
          <a:p>
            <a:r>
              <a:rPr lang="en-US" sz="8000" dirty="0" smtClean="0">
                <a:latin typeface="+mn-lt"/>
              </a:rPr>
              <a:t>Authority</a:t>
            </a:r>
            <a:endParaRPr lang="en-US" sz="8000" dirty="0">
              <a:latin typeface="+mn-lt"/>
            </a:endParaRPr>
          </a:p>
        </p:txBody>
      </p:sp>
      <p:sp>
        <p:nvSpPr>
          <p:cNvPr id="3" name="Content Placeholder 2"/>
          <p:cNvSpPr>
            <a:spLocks noGrp="1"/>
          </p:cNvSpPr>
          <p:nvPr>
            <p:ph idx="1"/>
          </p:nvPr>
        </p:nvSpPr>
        <p:spPr>
          <a:xfrm>
            <a:off x="387457" y="2103929"/>
            <a:ext cx="7736947" cy="4809250"/>
          </a:xfrm>
        </p:spPr>
        <p:txBody>
          <a:bodyPr>
            <a:noAutofit/>
          </a:bodyPr>
          <a:lstStyle/>
          <a:p>
            <a:pPr marL="0" indent="0">
              <a:buNone/>
            </a:pPr>
            <a:endParaRPr lang="en-US" sz="4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5382" y="484038"/>
            <a:ext cx="1957789" cy="2413301"/>
          </a:xfrm>
          <a:prstGeom prst="rect">
            <a:avLst/>
          </a:prstGeom>
        </p:spPr>
      </p:pic>
    </p:spTree>
    <p:extLst>
      <p:ext uri="{BB962C8B-B14F-4D97-AF65-F5344CB8AC3E}">
        <p14:creationId xmlns:p14="http://schemas.microsoft.com/office/powerpoint/2010/main" val="31429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249" y="2595574"/>
            <a:ext cx="4156609" cy="2203003"/>
          </a:xfrm>
          <a:prstGeom prst="rect">
            <a:avLst/>
          </a:prstGeom>
        </p:spPr>
      </p:pic>
      <p:sp>
        <p:nvSpPr>
          <p:cNvPr id="2" name="Title 1"/>
          <p:cNvSpPr>
            <a:spLocks noGrp="1"/>
          </p:cNvSpPr>
          <p:nvPr>
            <p:ph type="title"/>
          </p:nvPr>
        </p:nvSpPr>
        <p:spPr>
          <a:xfrm>
            <a:off x="760650" y="1"/>
            <a:ext cx="11431349" cy="1690688"/>
          </a:xfrm>
        </p:spPr>
        <p:txBody>
          <a:bodyPr>
            <a:noAutofit/>
          </a:bodyPr>
          <a:lstStyle/>
          <a:p>
            <a:r>
              <a:rPr lang="en-US" sz="8000" dirty="0" smtClean="0">
                <a:latin typeface="+mn-lt"/>
              </a:rPr>
              <a:t>Authority</a:t>
            </a:r>
            <a:endParaRPr lang="en-US" sz="8000" dirty="0">
              <a:latin typeface="+mn-lt"/>
            </a:endParaRPr>
          </a:p>
        </p:txBody>
      </p:sp>
      <p:sp>
        <p:nvSpPr>
          <p:cNvPr id="3" name="Content Placeholder 2"/>
          <p:cNvSpPr>
            <a:spLocks noGrp="1"/>
          </p:cNvSpPr>
          <p:nvPr>
            <p:ph idx="1"/>
          </p:nvPr>
        </p:nvSpPr>
        <p:spPr>
          <a:xfrm>
            <a:off x="387457" y="2103929"/>
            <a:ext cx="7736947" cy="4809250"/>
          </a:xfrm>
        </p:spPr>
        <p:txBody>
          <a:bodyPr>
            <a:noAutofit/>
          </a:bodyPr>
          <a:lstStyle/>
          <a:p>
            <a:pPr marL="0" indent="0">
              <a:buNone/>
            </a:pPr>
            <a:endParaRPr lang="en-US" sz="4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5382" y="484038"/>
            <a:ext cx="1957789" cy="2413301"/>
          </a:xfrm>
          <a:prstGeom prst="rect">
            <a:avLst/>
          </a:prstGeom>
        </p:spPr>
      </p:pic>
    </p:spTree>
    <p:extLst>
      <p:ext uri="{BB962C8B-B14F-4D97-AF65-F5344CB8AC3E}">
        <p14:creationId xmlns:p14="http://schemas.microsoft.com/office/powerpoint/2010/main" val="1398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249" y="2595574"/>
            <a:ext cx="4156609" cy="2203003"/>
          </a:xfrm>
          <a:prstGeom prst="rect">
            <a:avLst/>
          </a:prstGeom>
        </p:spPr>
      </p:pic>
      <p:sp>
        <p:nvSpPr>
          <p:cNvPr id="2" name="Title 1"/>
          <p:cNvSpPr>
            <a:spLocks noGrp="1"/>
          </p:cNvSpPr>
          <p:nvPr>
            <p:ph type="title"/>
          </p:nvPr>
        </p:nvSpPr>
        <p:spPr>
          <a:xfrm>
            <a:off x="760650" y="1"/>
            <a:ext cx="11431349" cy="1690688"/>
          </a:xfrm>
        </p:spPr>
        <p:txBody>
          <a:bodyPr>
            <a:noAutofit/>
          </a:bodyPr>
          <a:lstStyle/>
          <a:p>
            <a:r>
              <a:rPr lang="en-US" sz="8000" dirty="0" smtClean="0">
                <a:latin typeface="+mn-lt"/>
              </a:rPr>
              <a:t>Authority</a:t>
            </a:r>
            <a:endParaRPr lang="en-US" sz="8000" dirty="0">
              <a:latin typeface="+mn-lt"/>
            </a:endParaRPr>
          </a:p>
        </p:txBody>
      </p:sp>
      <p:sp>
        <p:nvSpPr>
          <p:cNvPr id="3" name="Content Placeholder 2"/>
          <p:cNvSpPr>
            <a:spLocks noGrp="1"/>
          </p:cNvSpPr>
          <p:nvPr>
            <p:ph idx="1"/>
          </p:nvPr>
        </p:nvSpPr>
        <p:spPr>
          <a:xfrm>
            <a:off x="387457" y="2103929"/>
            <a:ext cx="7736947" cy="4809250"/>
          </a:xfrm>
        </p:spPr>
        <p:txBody>
          <a:bodyPr>
            <a:noAutofit/>
          </a:bodyPr>
          <a:lstStyle/>
          <a:p>
            <a:pPr marL="0" indent="0">
              <a:buNone/>
            </a:pPr>
            <a:endParaRPr lang="en-US" sz="44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5382" y="484038"/>
            <a:ext cx="1957789" cy="24133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4224" y="4604368"/>
            <a:ext cx="1578891" cy="2059423"/>
          </a:xfrm>
          <a:prstGeom prst="rect">
            <a:avLst/>
          </a:prstGeom>
        </p:spPr>
      </p:pic>
      <p:pic>
        <p:nvPicPr>
          <p:cNvPr id="8" name="Picture 2" descr="MUTCD R5-1a.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5329" y="5010150"/>
            <a:ext cx="1912529" cy="115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4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249" y="2595574"/>
            <a:ext cx="4156609" cy="2203003"/>
          </a:xfrm>
          <a:prstGeom prst="rect">
            <a:avLst/>
          </a:prstGeom>
        </p:spPr>
      </p:pic>
      <p:sp>
        <p:nvSpPr>
          <p:cNvPr id="2" name="Title 1"/>
          <p:cNvSpPr>
            <a:spLocks noGrp="1"/>
          </p:cNvSpPr>
          <p:nvPr>
            <p:ph type="title"/>
          </p:nvPr>
        </p:nvSpPr>
        <p:spPr>
          <a:xfrm>
            <a:off x="760650" y="1"/>
            <a:ext cx="11431349" cy="1690688"/>
          </a:xfrm>
        </p:spPr>
        <p:txBody>
          <a:bodyPr>
            <a:noAutofit/>
          </a:bodyPr>
          <a:lstStyle/>
          <a:p>
            <a:r>
              <a:rPr lang="en-US" sz="8000" dirty="0" smtClean="0">
                <a:latin typeface="+mn-lt"/>
              </a:rPr>
              <a:t>Authority</a:t>
            </a:r>
            <a:endParaRPr lang="en-US" sz="8000" dirty="0">
              <a:latin typeface="+mn-lt"/>
            </a:endParaRPr>
          </a:p>
        </p:txBody>
      </p:sp>
      <p:sp>
        <p:nvSpPr>
          <p:cNvPr id="3" name="Content Placeholder 2"/>
          <p:cNvSpPr>
            <a:spLocks noGrp="1"/>
          </p:cNvSpPr>
          <p:nvPr>
            <p:ph idx="1"/>
          </p:nvPr>
        </p:nvSpPr>
        <p:spPr>
          <a:xfrm>
            <a:off x="387457" y="2103929"/>
            <a:ext cx="7736947" cy="4809250"/>
          </a:xfrm>
        </p:spPr>
        <p:txBody>
          <a:bodyPr>
            <a:noAutofit/>
          </a:bodyPr>
          <a:lstStyle/>
          <a:p>
            <a:pPr marL="0" indent="0">
              <a:buNone/>
            </a:pPr>
            <a:r>
              <a:rPr lang="en-US" sz="4400" dirty="0" smtClean="0"/>
              <a:t>Observation of statements</a:t>
            </a:r>
          </a:p>
          <a:p>
            <a:pPr marL="0" indent="0">
              <a:buNone/>
            </a:pPr>
            <a:endParaRPr lang="en-US" sz="4400" dirty="0"/>
          </a:p>
          <a:p>
            <a:pPr marL="0" indent="0">
              <a:buNone/>
            </a:pPr>
            <a:r>
              <a:rPr lang="en-US" sz="4400" dirty="0" smtClean="0"/>
              <a:t>Observation of examples</a:t>
            </a:r>
          </a:p>
          <a:p>
            <a:pPr marL="0" indent="0">
              <a:buNone/>
            </a:pPr>
            <a:endParaRPr lang="en-US" sz="4400" dirty="0"/>
          </a:p>
          <a:p>
            <a:pPr marL="0" indent="0">
              <a:buNone/>
            </a:pPr>
            <a:r>
              <a:rPr lang="en-US" sz="4400" dirty="0" smtClean="0"/>
              <a:t>Drawing necessary conclusions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5382" y="484038"/>
            <a:ext cx="1957789" cy="24133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224" y="4604368"/>
            <a:ext cx="1578891" cy="2059423"/>
          </a:xfrm>
          <a:prstGeom prst="rect">
            <a:avLst/>
          </a:prstGeom>
        </p:spPr>
      </p:pic>
      <p:pic>
        <p:nvPicPr>
          <p:cNvPr id="1026" name="Picture 2" descr="MUTCD R5-1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5329" y="5010150"/>
            <a:ext cx="1912529" cy="115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0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Mindset of Authority</a:t>
            </a:r>
            <a:endParaRPr lang="en-US" sz="8000" dirty="0">
              <a:latin typeface="+mn-lt"/>
            </a:endParaRPr>
          </a:p>
        </p:txBody>
      </p:sp>
      <p:sp>
        <p:nvSpPr>
          <p:cNvPr id="3" name="Content Placeholder 2"/>
          <p:cNvSpPr>
            <a:spLocks noGrp="1"/>
          </p:cNvSpPr>
          <p:nvPr>
            <p:ph idx="1"/>
          </p:nvPr>
        </p:nvSpPr>
        <p:spPr>
          <a:xfrm>
            <a:off x="387457" y="1600200"/>
            <a:ext cx="11182244" cy="5312979"/>
          </a:xfrm>
        </p:spPr>
        <p:txBody>
          <a:bodyPr>
            <a:noAutofit/>
          </a:bodyPr>
          <a:lstStyle/>
          <a:p>
            <a:pPr marL="0" indent="0" algn="just">
              <a:buNone/>
            </a:pPr>
            <a:r>
              <a:rPr lang="en-US" sz="4400" i="1" dirty="0" smtClean="0"/>
              <a:t>Be </a:t>
            </a:r>
            <a:r>
              <a:rPr lang="en-US" sz="4400" i="1" dirty="0"/>
              <a:t>diligent to present yourself approved to God as a workman who does not need to be ashamed, accurately handling the word of </a:t>
            </a:r>
            <a:r>
              <a:rPr lang="en-US" sz="4400" i="1" dirty="0" smtClean="0"/>
              <a:t>truth</a:t>
            </a:r>
            <a:r>
              <a:rPr lang="en-US" sz="4400" dirty="0" smtClean="0"/>
              <a:t>									2 Timothy 2:15</a:t>
            </a:r>
          </a:p>
          <a:p>
            <a:pPr marL="0" indent="0">
              <a:buNone/>
            </a:pPr>
            <a:r>
              <a:rPr lang="en-US" sz="4400" dirty="0" smtClean="0"/>
              <a:t>Mindset  </a:t>
            </a:r>
            <a:r>
              <a:rPr lang="en-US" sz="4400" dirty="0" smtClean="0"/>
              <a:t>	</a:t>
            </a:r>
          </a:p>
          <a:p>
            <a:pPr marL="0" indent="0">
              <a:buNone/>
            </a:pPr>
            <a:r>
              <a:rPr lang="en-US" sz="4400" dirty="0"/>
              <a:t>	</a:t>
            </a:r>
            <a:r>
              <a:rPr lang="en-US" sz="4400" dirty="0" smtClean="0"/>
              <a:t>	- The intention to please God </a:t>
            </a:r>
          </a:p>
          <a:p>
            <a:pPr marL="0" indent="0">
              <a:buNone/>
            </a:pPr>
            <a:r>
              <a:rPr lang="en-US" sz="4400" dirty="0"/>
              <a:t>	</a:t>
            </a:r>
            <a:r>
              <a:rPr lang="en-US" sz="4400" dirty="0" smtClean="0"/>
              <a:t>	- The effort of seeking approval</a:t>
            </a:r>
          </a:p>
        </p:txBody>
      </p:sp>
    </p:spTree>
    <p:extLst>
      <p:ext uri="{BB962C8B-B14F-4D97-AF65-F5344CB8AC3E}">
        <p14:creationId xmlns:p14="http://schemas.microsoft.com/office/powerpoint/2010/main" val="40352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Law of Christ</a:t>
            </a:r>
            <a:endParaRPr lang="en-US" sz="8000" dirty="0">
              <a:latin typeface="+mn-lt"/>
            </a:endParaRPr>
          </a:p>
        </p:txBody>
      </p:sp>
      <p:sp>
        <p:nvSpPr>
          <p:cNvPr id="3" name="Content Placeholder 2"/>
          <p:cNvSpPr>
            <a:spLocks noGrp="1"/>
          </p:cNvSpPr>
          <p:nvPr>
            <p:ph idx="1"/>
          </p:nvPr>
        </p:nvSpPr>
        <p:spPr>
          <a:xfrm>
            <a:off x="387456" y="1600200"/>
            <a:ext cx="11507835" cy="5312979"/>
          </a:xfrm>
        </p:spPr>
        <p:txBody>
          <a:bodyPr>
            <a:noAutofit/>
          </a:bodyPr>
          <a:lstStyle/>
          <a:p>
            <a:pPr marL="0" indent="0">
              <a:buNone/>
            </a:pPr>
            <a:r>
              <a:rPr lang="en-US" sz="4400" dirty="0" smtClean="0"/>
              <a:t>The New Testament is the Covenant of Christ</a:t>
            </a:r>
          </a:p>
          <a:p>
            <a:pPr marL="0" indent="0">
              <a:buNone/>
            </a:pPr>
            <a:r>
              <a:rPr lang="en-US" sz="4400" dirty="0"/>
              <a:t>	</a:t>
            </a:r>
            <a:r>
              <a:rPr lang="en-US" sz="4400" dirty="0" smtClean="0"/>
              <a:t>The Promises – Eternal life</a:t>
            </a:r>
          </a:p>
          <a:p>
            <a:pPr marL="0" indent="0">
              <a:buNone/>
            </a:pPr>
            <a:r>
              <a:rPr lang="en-US" sz="4400" dirty="0"/>
              <a:t>	</a:t>
            </a:r>
            <a:r>
              <a:rPr lang="en-US" sz="4400" dirty="0" smtClean="0"/>
              <a:t>The Law of Christ – the New Testament</a:t>
            </a:r>
          </a:p>
          <a:p>
            <a:pPr marL="0" indent="0">
              <a:buNone/>
            </a:pPr>
            <a:endParaRPr lang="en-US" sz="4400" dirty="0" smtClean="0"/>
          </a:p>
          <a:p>
            <a:pPr marL="0" indent="0">
              <a:buNone/>
            </a:pPr>
            <a:r>
              <a:rPr lang="en-US" sz="4400" dirty="0" smtClean="0"/>
              <a:t>How do we understand </a:t>
            </a:r>
            <a:r>
              <a:rPr lang="en-US" sz="4400" dirty="0" smtClean="0"/>
              <a:t>law (or promises)?</a:t>
            </a:r>
            <a:endParaRPr lang="en-US" sz="4400" dirty="0" smtClean="0"/>
          </a:p>
          <a:p>
            <a:pPr marL="0" indent="0">
              <a:buNone/>
            </a:pPr>
            <a:r>
              <a:rPr lang="en-US" sz="4400" dirty="0"/>
              <a:t>	</a:t>
            </a:r>
            <a:r>
              <a:rPr lang="en-US" sz="4400" dirty="0" smtClean="0"/>
              <a:t>Universally – 2 Peter 1:20</a:t>
            </a:r>
          </a:p>
          <a:p>
            <a:pPr marL="0" indent="0">
              <a:buNone/>
            </a:pPr>
            <a:r>
              <a:rPr lang="en-US" sz="4400" dirty="0"/>
              <a:t>	</a:t>
            </a:r>
            <a:r>
              <a:rPr lang="en-US" sz="4400" dirty="0" smtClean="0"/>
              <a:t>Common interpretive standards – 2 Tim. 1:13</a:t>
            </a:r>
          </a:p>
        </p:txBody>
      </p:sp>
    </p:spTree>
    <p:extLst>
      <p:ext uri="{BB962C8B-B14F-4D97-AF65-F5344CB8AC3E}">
        <p14:creationId xmlns:p14="http://schemas.microsoft.com/office/powerpoint/2010/main" val="279298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Law of Christ</a:t>
            </a:r>
            <a:endParaRPr lang="en-US" sz="8000" dirty="0">
              <a:latin typeface="+mn-lt"/>
            </a:endParaRPr>
          </a:p>
        </p:txBody>
      </p:sp>
      <p:sp>
        <p:nvSpPr>
          <p:cNvPr id="3" name="Content Placeholder 2"/>
          <p:cNvSpPr>
            <a:spLocks noGrp="1"/>
          </p:cNvSpPr>
          <p:nvPr>
            <p:ph idx="1"/>
          </p:nvPr>
        </p:nvSpPr>
        <p:spPr>
          <a:xfrm>
            <a:off x="387456" y="1600200"/>
            <a:ext cx="11309244" cy="5312979"/>
          </a:xfrm>
        </p:spPr>
        <p:txBody>
          <a:bodyPr>
            <a:noAutofit/>
          </a:bodyPr>
          <a:lstStyle/>
          <a:p>
            <a:pPr marL="0" indent="0">
              <a:buNone/>
            </a:pPr>
            <a:r>
              <a:rPr lang="en-US" sz="4400" dirty="0" smtClean="0"/>
              <a:t>The Purpose of the Old Testament</a:t>
            </a:r>
          </a:p>
          <a:p>
            <a:pPr marL="0" indent="0">
              <a:buNone/>
            </a:pPr>
            <a:endParaRPr lang="en-US" sz="4400" dirty="0" smtClean="0"/>
          </a:p>
          <a:p>
            <a:pPr marL="0" indent="0" algn="just">
              <a:buNone/>
            </a:pPr>
            <a:r>
              <a:rPr lang="en-US" sz="4400" i="1" dirty="0" smtClean="0"/>
              <a:t>Now </a:t>
            </a:r>
            <a:r>
              <a:rPr lang="en-US" sz="4400" i="1" dirty="0"/>
              <a:t>these things happened to them as an example, and they were written for our instruction, upon </a:t>
            </a:r>
            <a:r>
              <a:rPr lang="en-US" sz="4400" i="1" dirty="0" smtClean="0"/>
              <a:t>  whom </a:t>
            </a:r>
            <a:r>
              <a:rPr lang="en-US" sz="4400" i="1" dirty="0"/>
              <a:t>the ends of the ages have come</a:t>
            </a:r>
            <a:r>
              <a:rPr lang="en-US" sz="4400" dirty="0" smtClean="0"/>
              <a:t>.</a:t>
            </a:r>
            <a:r>
              <a:rPr lang="en-US" sz="4400" dirty="0"/>
              <a:t> 	</a:t>
            </a:r>
            <a:r>
              <a:rPr lang="en-US" sz="4400" dirty="0" smtClean="0"/>
              <a:t>															1 Corinthians </a:t>
            </a:r>
            <a:r>
              <a:rPr lang="en-US" sz="4400" dirty="0"/>
              <a:t>10:11 </a:t>
            </a:r>
            <a:endParaRPr lang="en-US" sz="4400" dirty="0" smtClean="0"/>
          </a:p>
        </p:txBody>
      </p:sp>
    </p:spTree>
    <p:extLst>
      <p:ext uri="{BB962C8B-B14F-4D97-AF65-F5344CB8AC3E}">
        <p14:creationId xmlns:p14="http://schemas.microsoft.com/office/powerpoint/2010/main" val="1804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Law of Christ</a:t>
            </a:r>
            <a:endParaRPr lang="en-US" sz="8000" dirty="0">
              <a:latin typeface="+mn-lt"/>
            </a:endParaRPr>
          </a:p>
        </p:txBody>
      </p:sp>
      <p:sp>
        <p:nvSpPr>
          <p:cNvPr id="3" name="Content Placeholder 2"/>
          <p:cNvSpPr>
            <a:spLocks noGrp="1"/>
          </p:cNvSpPr>
          <p:nvPr>
            <p:ph idx="1"/>
          </p:nvPr>
        </p:nvSpPr>
        <p:spPr>
          <a:xfrm>
            <a:off x="387456" y="1600200"/>
            <a:ext cx="11613032" cy="5312979"/>
          </a:xfrm>
        </p:spPr>
        <p:txBody>
          <a:bodyPr>
            <a:noAutofit/>
          </a:bodyPr>
          <a:lstStyle/>
          <a:p>
            <a:pPr marL="0" indent="0">
              <a:buNone/>
            </a:pPr>
            <a:r>
              <a:rPr lang="en-US" sz="4000" dirty="0" smtClean="0"/>
              <a:t>The OT provides the conceptual understanding of Law</a:t>
            </a:r>
          </a:p>
          <a:p>
            <a:pPr marL="0" indent="0">
              <a:buNone/>
            </a:pPr>
            <a:endParaRPr lang="en-US" sz="4000" dirty="0"/>
          </a:p>
          <a:p>
            <a:pPr marL="0" indent="0">
              <a:buNone/>
            </a:pPr>
            <a:r>
              <a:rPr lang="en-US" sz="4000" dirty="0" smtClean="0"/>
              <a:t>God created three ways to collect relevant information</a:t>
            </a:r>
          </a:p>
          <a:p>
            <a:pPr marL="0" indent="0">
              <a:buNone/>
            </a:pPr>
            <a:r>
              <a:rPr lang="en-US" sz="4000" dirty="0"/>
              <a:t>	</a:t>
            </a:r>
            <a:r>
              <a:rPr lang="en-US" sz="4000" dirty="0" smtClean="0"/>
              <a:t>- Commandments/statements</a:t>
            </a:r>
          </a:p>
          <a:p>
            <a:pPr marL="0" indent="0">
              <a:buNone/>
            </a:pPr>
            <a:r>
              <a:rPr lang="en-US" sz="4000" dirty="0"/>
              <a:t>	</a:t>
            </a:r>
            <a:r>
              <a:rPr lang="en-US" sz="4000" dirty="0" smtClean="0"/>
              <a:t>- Approved examples</a:t>
            </a:r>
          </a:p>
          <a:p>
            <a:pPr marL="0" indent="0">
              <a:buNone/>
            </a:pPr>
            <a:r>
              <a:rPr lang="en-US" sz="4000" dirty="0"/>
              <a:t>	</a:t>
            </a:r>
            <a:r>
              <a:rPr lang="en-US" sz="4000" dirty="0" smtClean="0"/>
              <a:t>- Necessary/absolute inferences/conclusion</a:t>
            </a:r>
          </a:p>
        </p:txBody>
      </p:sp>
    </p:spTree>
    <p:extLst>
      <p:ext uri="{BB962C8B-B14F-4D97-AF65-F5344CB8AC3E}">
        <p14:creationId xmlns:p14="http://schemas.microsoft.com/office/powerpoint/2010/main" val="186727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 y="-1080747"/>
            <a:ext cx="12192000" cy="8100447"/>
          </a:xfrm>
          <a:prstGeom prst="rect">
            <a:avLst/>
          </a:prstGeom>
        </p:spPr>
      </p:pic>
      <p:sp>
        <p:nvSpPr>
          <p:cNvPr id="2" name="Title 1"/>
          <p:cNvSpPr>
            <a:spLocks noGrp="1"/>
          </p:cNvSpPr>
          <p:nvPr>
            <p:ph type="title"/>
          </p:nvPr>
        </p:nvSpPr>
        <p:spPr>
          <a:xfrm>
            <a:off x="0" y="1"/>
            <a:ext cx="12192000" cy="1690688"/>
          </a:xfrm>
        </p:spPr>
        <p:txBody>
          <a:bodyPr>
            <a:noAutofit/>
          </a:bodyPr>
          <a:lstStyle/>
          <a:p>
            <a:pPr algn="ctr"/>
            <a:r>
              <a:rPr lang="en-US" sz="8000" dirty="0" smtClean="0">
                <a:effectLst>
                  <a:glow rad="228600">
                    <a:srgbClr val="030400"/>
                  </a:glow>
                </a:effectLst>
                <a:latin typeface="+mn-lt"/>
              </a:rPr>
              <a:t>Universal Interpretation </a:t>
            </a:r>
          </a:p>
        </p:txBody>
      </p:sp>
      <p:sp>
        <p:nvSpPr>
          <p:cNvPr id="3" name="Content Placeholder 2"/>
          <p:cNvSpPr>
            <a:spLocks noGrp="1"/>
          </p:cNvSpPr>
          <p:nvPr>
            <p:ph idx="1"/>
          </p:nvPr>
        </p:nvSpPr>
        <p:spPr>
          <a:xfrm>
            <a:off x="387456" y="1600200"/>
            <a:ext cx="11402639" cy="5312979"/>
          </a:xfrm>
        </p:spPr>
        <p:txBody>
          <a:bodyPr>
            <a:noAutofit/>
          </a:bodyPr>
          <a:lstStyle/>
          <a:p>
            <a:pPr marL="0" indent="0">
              <a:buNone/>
            </a:pPr>
            <a:r>
              <a:rPr lang="en-US" sz="4800" dirty="0" smtClean="0">
                <a:effectLst>
                  <a:glow rad="228600">
                    <a:srgbClr val="000000"/>
                  </a:glow>
                </a:effectLst>
              </a:rPr>
              <a:t>All written rule of law is interpreted this way:</a:t>
            </a:r>
          </a:p>
          <a:p>
            <a:pPr marL="0" indent="0">
              <a:buNone/>
            </a:pPr>
            <a:r>
              <a:rPr lang="en-US" sz="4800" dirty="0">
                <a:effectLst>
                  <a:glow rad="228600">
                    <a:srgbClr val="000000"/>
                  </a:glow>
                </a:effectLst>
              </a:rPr>
              <a:t>	</a:t>
            </a:r>
            <a:r>
              <a:rPr lang="en-US" sz="4800" dirty="0" smtClean="0">
                <a:effectLst>
                  <a:glow rad="228600">
                    <a:srgbClr val="000000"/>
                  </a:glow>
                </a:effectLst>
              </a:rPr>
              <a:t>- The written code</a:t>
            </a:r>
          </a:p>
          <a:p>
            <a:pPr marL="0" indent="0">
              <a:buNone/>
            </a:pPr>
            <a:r>
              <a:rPr lang="en-US" sz="4800" dirty="0">
                <a:effectLst>
                  <a:glow rad="228600">
                    <a:srgbClr val="000000"/>
                  </a:glow>
                </a:effectLst>
              </a:rPr>
              <a:t>	</a:t>
            </a:r>
            <a:r>
              <a:rPr lang="en-US" sz="4800" dirty="0" smtClean="0">
                <a:effectLst>
                  <a:glow rad="228600">
                    <a:srgbClr val="000000"/>
                  </a:glow>
                </a:effectLst>
              </a:rPr>
              <a:t>- The authority of case law</a:t>
            </a:r>
          </a:p>
          <a:p>
            <a:pPr marL="0" indent="0">
              <a:buNone/>
            </a:pPr>
            <a:r>
              <a:rPr lang="en-US" sz="4800" dirty="0">
                <a:effectLst>
                  <a:glow rad="228600">
                    <a:srgbClr val="000000"/>
                  </a:glow>
                </a:effectLst>
              </a:rPr>
              <a:t>	</a:t>
            </a:r>
            <a:r>
              <a:rPr lang="en-US" sz="4800" dirty="0" smtClean="0">
                <a:effectLst>
                  <a:glow rad="228600">
                    <a:srgbClr val="000000"/>
                  </a:glow>
                </a:effectLst>
              </a:rPr>
              <a:t>- Conclusions based on related data</a:t>
            </a:r>
          </a:p>
        </p:txBody>
      </p:sp>
    </p:spTree>
    <p:extLst>
      <p:ext uri="{BB962C8B-B14F-4D97-AF65-F5344CB8AC3E}">
        <p14:creationId xmlns:p14="http://schemas.microsoft.com/office/powerpoint/2010/main" val="64531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03660012"/>
              </p:ext>
            </p:extLst>
          </p:nvPr>
        </p:nvGraphicFramePr>
        <p:xfrm>
          <a:off x="5892800" y="-3"/>
          <a:ext cx="6299200" cy="6704667"/>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149600">
                  <a:extLst>
                    <a:ext uri="{9D8B030D-6E8A-4147-A177-3AD203B41FA5}">
                      <a16:colId xmlns="" xmlns:a16="http://schemas.microsoft.com/office/drawing/2014/main" val="20000"/>
                    </a:ext>
                  </a:extLst>
                </a:gridCol>
                <a:gridCol w="3149600"/>
              </a:tblGrid>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1"/>
                  </a:ext>
                </a:extLst>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 xmlns:a16="http://schemas.microsoft.com/office/drawing/2014/main" val="10002"/>
                  </a:ext>
                </a:extLst>
              </a:tr>
              <a:tr h="711515">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w="9525">
                          <a:solidFill>
                            <a:schemeClr val="bg1"/>
                          </a:solidFill>
                          <a:prstDash val="solid"/>
                        </a:ln>
                        <a:solidFill>
                          <a:schemeClr val="tx1"/>
                        </a:solidFill>
                        <a:effectLst>
                          <a:outerShdw blurRad="12700" dist="38100" dir="2700000" algn="tl" rotWithShape="0">
                            <a:schemeClr val="bg1">
                              <a:lumMod val="50000"/>
                            </a:schemeClr>
                          </a:outerShdw>
                        </a:effectLst>
                        <a:uLnTx/>
                        <a:uFillTx/>
                        <a:latin typeface="Calibri" panose="020F0502020204030204" pitchFamily="34" charset="0"/>
                        <a:ea typeface="+mn-ea"/>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endParaRPr lang="en-US" sz="3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304800" y="165913"/>
            <a:ext cx="5384800" cy="6658682"/>
          </a:xfrm>
          <a:prstGeom prst="rect">
            <a:avLst/>
          </a:prstGeom>
          <a:solidFill>
            <a:schemeClr val="bg1"/>
          </a:solidFill>
        </p:spPr>
        <p:txBody>
          <a:bodyPr wrap="square">
            <a:spAutoFit/>
          </a:bodyPr>
          <a:lstStyle/>
          <a:p>
            <a:pPr algn="ctr"/>
            <a:r>
              <a:rPr lang="en-US" sz="3200" b="1" dirty="0">
                <a:ln w="9525">
                  <a:solidFill>
                    <a:schemeClr val="bg1"/>
                  </a:solidFill>
                  <a:prstDash val="solid"/>
                </a:ln>
                <a:effectLst>
                  <a:outerShdw blurRad="12700" dist="38100" dir="2700000" algn="tl" rotWithShape="0">
                    <a:schemeClr val="bg1">
                      <a:lumMod val="50000"/>
                    </a:schemeClr>
                  </a:outerShdw>
                </a:effectLst>
              </a:rPr>
              <a:t>  1 Corinthians 16:2</a:t>
            </a:r>
          </a:p>
          <a:p>
            <a:pPr algn="just"/>
            <a:r>
              <a:rPr lang="en-US" sz="4267" b="1" i="1" dirty="0">
                <a:ln w="9525">
                  <a:solidFill>
                    <a:schemeClr val="bg1"/>
                  </a:solidFill>
                  <a:prstDash val="solid"/>
                </a:ln>
                <a:effectLst>
                  <a:outerShdw blurRad="12700" dist="38100" dir="2700000" algn="tl" rotWithShape="0">
                    <a:schemeClr val="bg1">
                      <a:lumMod val="50000"/>
                    </a:schemeClr>
                  </a:outerShdw>
                </a:effectLst>
              </a:rPr>
              <a:t>On the first day of the week let each one of you lay something aside, storing up as he may prosper, that there be no collections when I come</a:t>
            </a:r>
            <a:r>
              <a:rPr lang="en-US" sz="4267" b="1" dirty="0">
                <a:ln w="9525">
                  <a:solidFill>
                    <a:schemeClr val="bg1"/>
                  </a:solidFill>
                  <a:prstDash val="solid"/>
                </a:ln>
                <a:effectLst>
                  <a:outerShdw blurRad="12700" dist="38100" dir="2700000" algn="tl" rotWithShape="0">
                    <a:schemeClr val="bg1">
                      <a:lumMod val="50000"/>
                    </a:schemeClr>
                  </a:outerShdw>
                </a:effectLst>
              </a:rPr>
              <a:t>.</a:t>
            </a:r>
          </a:p>
          <a:p>
            <a:pPr algn="ctr"/>
            <a:endParaRPr lang="en-US" sz="3200" b="1" dirty="0">
              <a:ln w="9525">
                <a:solidFill>
                  <a:schemeClr val="bg1"/>
                </a:solidFill>
                <a:prstDash val="solid"/>
              </a:ln>
              <a:effectLst>
                <a:outerShdw blurRad="12700" dist="38100" dir="2700000" algn="tl" rotWithShape="0">
                  <a:schemeClr val="bg1">
                    <a:lumMod val="50000"/>
                  </a:schemeClr>
                </a:outerShdw>
              </a:effectLst>
            </a:endParaRPr>
          </a:p>
          <a:p>
            <a:pPr algn="ctr"/>
            <a:r>
              <a:rPr lang="en-US" sz="3200" b="1" dirty="0">
                <a:ln w="9525">
                  <a:solidFill>
                    <a:schemeClr val="bg1"/>
                  </a:solidFill>
                  <a:prstDash val="solid"/>
                </a:ln>
                <a:effectLst>
                  <a:outerShdw blurRad="12700" dist="38100" dir="2700000" algn="tl" rotWithShape="0">
                    <a:schemeClr val="bg1">
                      <a:lumMod val="50000"/>
                    </a:schemeClr>
                  </a:outerShdw>
                </a:effectLst>
              </a:rPr>
              <a:t>A collection basket </a:t>
            </a:r>
          </a:p>
          <a:p>
            <a:pPr algn="ctr"/>
            <a:r>
              <a:rPr lang="en-US" sz="3200" b="1" dirty="0">
                <a:ln w="9525">
                  <a:solidFill>
                    <a:schemeClr val="bg1"/>
                  </a:solidFill>
                  <a:prstDash val="solid"/>
                </a:ln>
                <a:effectLst>
                  <a:outerShdw blurRad="12700" dist="38100" dir="2700000" algn="tl" rotWithShape="0">
                    <a:schemeClr val="bg1">
                      <a:lumMod val="50000"/>
                    </a:schemeClr>
                  </a:outerShdw>
                </a:effectLst>
              </a:rPr>
              <a:t>is in the foyer</a:t>
            </a:r>
            <a:endParaRPr lang="en-US" sz="3200" dirty="0"/>
          </a:p>
        </p:txBody>
      </p:sp>
    </p:spTree>
    <p:extLst>
      <p:ext uri="{BB962C8B-B14F-4D97-AF65-F5344CB8AC3E}">
        <p14:creationId xmlns:p14="http://schemas.microsoft.com/office/powerpoint/2010/main" val="20354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Methodology of the OT</a:t>
            </a:r>
            <a:endParaRPr lang="en-US" sz="8000" dirty="0">
              <a:latin typeface="+mn-lt"/>
            </a:endParaRPr>
          </a:p>
        </p:txBody>
      </p:sp>
      <p:sp>
        <p:nvSpPr>
          <p:cNvPr id="3" name="Content Placeholder 2"/>
          <p:cNvSpPr>
            <a:spLocks noGrp="1"/>
          </p:cNvSpPr>
          <p:nvPr>
            <p:ph idx="1"/>
          </p:nvPr>
        </p:nvSpPr>
        <p:spPr>
          <a:xfrm>
            <a:off x="387456" y="1600200"/>
            <a:ext cx="11728343" cy="5312979"/>
          </a:xfrm>
        </p:spPr>
        <p:txBody>
          <a:bodyPr>
            <a:noAutofit/>
          </a:bodyPr>
          <a:lstStyle/>
          <a:p>
            <a:pPr marL="0" indent="0">
              <a:buNone/>
            </a:pPr>
            <a:r>
              <a:rPr lang="en-US" sz="4400" dirty="0" smtClean="0"/>
              <a:t>God expected commandments to be obeyed</a:t>
            </a:r>
          </a:p>
          <a:p>
            <a:pPr marL="0" indent="0">
              <a:buNone/>
            </a:pPr>
            <a:r>
              <a:rPr lang="en-US" sz="4400" dirty="0"/>
              <a:t>	</a:t>
            </a:r>
            <a:r>
              <a:rPr lang="en-US" sz="4400" dirty="0" smtClean="0"/>
              <a:t>- Genesis 26:5, 2 Kings 17:19</a:t>
            </a:r>
          </a:p>
          <a:p>
            <a:pPr marL="0" indent="0">
              <a:buNone/>
            </a:pPr>
            <a:r>
              <a:rPr lang="en-US" sz="4400" dirty="0" smtClean="0"/>
              <a:t>God expected approved examples to be followed</a:t>
            </a:r>
          </a:p>
          <a:p>
            <a:pPr marL="0" indent="0">
              <a:buNone/>
            </a:pPr>
            <a:r>
              <a:rPr lang="en-US" sz="4400" dirty="0"/>
              <a:t>	</a:t>
            </a:r>
            <a:r>
              <a:rPr lang="en-US" sz="4400" dirty="0" smtClean="0"/>
              <a:t>- 1 Kings 11:6, 2 Chronicles 17:3</a:t>
            </a:r>
          </a:p>
          <a:p>
            <a:pPr marL="0" indent="0">
              <a:buNone/>
            </a:pPr>
            <a:r>
              <a:rPr lang="en-US" sz="4400" dirty="0" smtClean="0"/>
              <a:t>God expected men to draw conclusions </a:t>
            </a:r>
          </a:p>
          <a:p>
            <a:pPr marL="0" indent="0">
              <a:buNone/>
            </a:pPr>
            <a:r>
              <a:rPr lang="en-US" sz="4400" dirty="0"/>
              <a:t>	</a:t>
            </a:r>
            <a:r>
              <a:rPr lang="en-US" sz="4400" dirty="0" smtClean="0"/>
              <a:t>- Genesis 4:4, Matthew 23</a:t>
            </a:r>
            <a:endParaRPr lang="en-US" sz="4000" dirty="0" smtClean="0"/>
          </a:p>
        </p:txBody>
      </p:sp>
    </p:spTree>
    <p:extLst>
      <p:ext uri="{BB962C8B-B14F-4D97-AF65-F5344CB8AC3E}">
        <p14:creationId xmlns:p14="http://schemas.microsoft.com/office/powerpoint/2010/main" val="27269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Methodology of Jesus</a:t>
            </a:r>
            <a:endParaRPr lang="en-US" sz="8000" dirty="0">
              <a:latin typeface="+mn-lt"/>
            </a:endParaRPr>
          </a:p>
        </p:txBody>
      </p:sp>
      <p:sp>
        <p:nvSpPr>
          <p:cNvPr id="3" name="Content Placeholder 2"/>
          <p:cNvSpPr>
            <a:spLocks noGrp="1"/>
          </p:cNvSpPr>
          <p:nvPr>
            <p:ph idx="1"/>
          </p:nvPr>
        </p:nvSpPr>
        <p:spPr>
          <a:xfrm>
            <a:off x="387456" y="1600200"/>
            <a:ext cx="11728343" cy="5312979"/>
          </a:xfrm>
        </p:spPr>
        <p:txBody>
          <a:bodyPr>
            <a:noAutofit/>
          </a:bodyPr>
          <a:lstStyle/>
          <a:p>
            <a:pPr marL="0" indent="0">
              <a:buNone/>
            </a:pPr>
            <a:r>
              <a:rPr lang="en-US" sz="4400" dirty="0" smtClean="0"/>
              <a:t>“</a:t>
            </a:r>
            <a:r>
              <a:rPr lang="en-US" sz="4400" i="1" dirty="0" smtClean="0"/>
              <a:t>Keep my </a:t>
            </a:r>
            <a:r>
              <a:rPr lang="en-US" sz="4400" i="1" dirty="0" smtClean="0">
                <a:solidFill>
                  <a:srgbClr val="FFFF00"/>
                </a:solidFill>
              </a:rPr>
              <a:t>commandments</a:t>
            </a:r>
            <a:r>
              <a:rPr lang="en-US" sz="4400" dirty="0" smtClean="0"/>
              <a:t>”</a:t>
            </a:r>
          </a:p>
          <a:p>
            <a:pPr marL="0" indent="0">
              <a:buNone/>
            </a:pPr>
            <a:r>
              <a:rPr lang="en-US" sz="4400" dirty="0"/>
              <a:t>	</a:t>
            </a:r>
            <a:r>
              <a:rPr lang="en-US" sz="4400" dirty="0" smtClean="0"/>
              <a:t>John 14:15</a:t>
            </a:r>
          </a:p>
          <a:p>
            <a:pPr marL="0" indent="0">
              <a:buNone/>
            </a:pPr>
            <a:r>
              <a:rPr lang="en-US" sz="4400" dirty="0"/>
              <a:t>“</a:t>
            </a:r>
            <a:r>
              <a:rPr lang="en-US" sz="4400" i="1" dirty="0"/>
              <a:t>I gave you an </a:t>
            </a:r>
            <a:r>
              <a:rPr lang="en-US" sz="4400" i="1" dirty="0">
                <a:solidFill>
                  <a:srgbClr val="FFFF00"/>
                </a:solidFill>
              </a:rPr>
              <a:t>example</a:t>
            </a:r>
            <a:r>
              <a:rPr lang="en-US" sz="4400" i="1" dirty="0"/>
              <a:t> that you also should </a:t>
            </a:r>
            <a:r>
              <a:rPr lang="en-US" sz="4400" i="1" dirty="0" smtClean="0"/>
              <a:t>do</a:t>
            </a:r>
            <a:r>
              <a:rPr lang="en-US" sz="4400" dirty="0" smtClean="0"/>
              <a:t>”</a:t>
            </a:r>
          </a:p>
          <a:p>
            <a:pPr marL="0" indent="0">
              <a:buNone/>
            </a:pPr>
            <a:r>
              <a:rPr lang="en-US" sz="4400" dirty="0"/>
              <a:t>	</a:t>
            </a:r>
            <a:r>
              <a:rPr lang="en-US" sz="4400" dirty="0" smtClean="0"/>
              <a:t>John 13:15</a:t>
            </a:r>
          </a:p>
          <a:p>
            <a:pPr marL="0" indent="0">
              <a:buNone/>
            </a:pPr>
            <a:r>
              <a:rPr lang="en-US" sz="4400" dirty="0" smtClean="0"/>
              <a:t>“</a:t>
            </a:r>
            <a:r>
              <a:rPr lang="en-US" sz="4400" i="1" dirty="0" smtClean="0"/>
              <a:t>If you </a:t>
            </a:r>
            <a:r>
              <a:rPr lang="en-US" sz="4400" i="1" dirty="0" smtClean="0">
                <a:solidFill>
                  <a:srgbClr val="FFFF00"/>
                </a:solidFill>
              </a:rPr>
              <a:t>knew</a:t>
            </a:r>
            <a:r>
              <a:rPr lang="en-US" sz="4400" i="1" dirty="0" smtClean="0"/>
              <a:t>…. You ought to have </a:t>
            </a:r>
            <a:r>
              <a:rPr lang="en-US" sz="4400" i="1" dirty="0" smtClean="0">
                <a:solidFill>
                  <a:srgbClr val="FFFF00"/>
                </a:solidFill>
              </a:rPr>
              <a:t>done</a:t>
            </a:r>
            <a:r>
              <a:rPr lang="en-US" sz="4400" dirty="0" smtClean="0"/>
              <a:t>”</a:t>
            </a:r>
          </a:p>
          <a:p>
            <a:pPr marL="0" indent="0">
              <a:buNone/>
            </a:pPr>
            <a:r>
              <a:rPr lang="en-US" sz="4400" dirty="0"/>
              <a:t>	</a:t>
            </a:r>
            <a:r>
              <a:rPr lang="en-US" sz="4400" dirty="0" smtClean="0"/>
              <a:t>Matthew 25:26-27</a:t>
            </a:r>
            <a:endParaRPr lang="en-US" sz="4000" dirty="0" smtClean="0"/>
          </a:p>
        </p:txBody>
      </p:sp>
    </p:spTree>
    <p:extLst>
      <p:ext uri="{BB962C8B-B14F-4D97-AF65-F5344CB8AC3E}">
        <p14:creationId xmlns:p14="http://schemas.microsoft.com/office/powerpoint/2010/main" val="1076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7600" dirty="0" smtClean="0">
                <a:latin typeface="+mn-lt"/>
              </a:rPr>
              <a:t>The Methodology of Apostles</a:t>
            </a:r>
            <a:endParaRPr lang="en-US" sz="7600" dirty="0">
              <a:latin typeface="+mn-lt"/>
            </a:endParaRPr>
          </a:p>
        </p:txBody>
      </p:sp>
      <p:sp>
        <p:nvSpPr>
          <p:cNvPr id="3" name="Content Placeholder 2"/>
          <p:cNvSpPr>
            <a:spLocks noGrp="1"/>
          </p:cNvSpPr>
          <p:nvPr>
            <p:ph idx="1"/>
          </p:nvPr>
        </p:nvSpPr>
        <p:spPr>
          <a:xfrm>
            <a:off x="387456" y="1600200"/>
            <a:ext cx="11728343" cy="5312979"/>
          </a:xfrm>
        </p:spPr>
        <p:txBody>
          <a:bodyPr>
            <a:noAutofit/>
          </a:bodyPr>
          <a:lstStyle/>
          <a:p>
            <a:pPr marL="0" indent="0">
              <a:buNone/>
            </a:pPr>
            <a:r>
              <a:rPr lang="en-US" sz="4000" dirty="0" smtClean="0"/>
              <a:t>“</a:t>
            </a:r>
            <a:r>
              <a:rPr lang="en-US" sz="4000" i="1" dirty="0" smtClean="0"/>
              <a:t>If </a:t>
            </a:r>
            <a:r>
              <a:rPr lang="en-US" sz="4000" i="1" dirty="0"/>
              <a:t>anyone does not </a:t>
            </a:r>
            <a:r>
              <a:rPr lang="en-US" sz="4000" i="1" dirty="0">
                <a:solidFill>
                  <a:srgbClr val="FFFF00"/>
                </a:solidFill>
              </a:rPr>
              <a:t>obey our instruction </a:t>
            </a:r>
            <a:r>
              <a:rPr lang="en-US" sz="4000" i="1" dirty="0"/>
              <a:t>in this letter, take special note of that person</a:t>
            </a:r>
            <a:r>
              <a:rPr lang="en-US" sz="4000" dirty="0" smtClean="0"/>
              <a:t>”</a:t>
            </a:r>
          </a:p>
          <a:p>
            <a:pPr marL="0" indent="0">
              <a:buNone/>
            </a:pPr>
            <a:r>
              <a:rPr lang="en-US" sz="4000" dirty="0"/>
              <a:t>	</a:t>
            </a:r>
            <a:r>
              <a:rPr lang="en-US" sz="4000" dirty="0" smtClean="0"/>
              <a:t>2 Thessalonians 3:14</a:t>
            </a:r>
          </a:p>
          <a:p>
            <a:pPr marL="0" indent="0">
              <a:buNone/>
            </a:pPr>
            <a:r>
              <a:rPr lang="en-US" sz="4000" dirty="0" smtClean="0"/>
              <a:t>“</a:t>
            </a:r>
            <a:r>
              <a:rPr lang="en-US" sz="4000" i="1" dirty="0" smtClean="0"/>
              <a:t>In </a:t>
            </a:r>
            <a:r>
              <a:rPr lang="en-US" sz="4000" i="1" dirty="0"/>
              <a:t>order to offer ourselves as a model for you, so that you would </a:t>
            </a:r>
            <a:r>
              <a:rPr lang="en-US" sz="4000" i="1" dirty="0">
                <a:solidFill>
                  <a:srgbClr val="FFFF00"/>
                </a:solidFill>
              </a:rPr>
              <a:t>follow our example</a:t>
            </a:r>
            <a:r>
              <a:rPr lang="en-US" sz="4000" dirty="0" smtClean="0"/>
              <a:t>”</a:t>
            </a:r>
          </a:p>
          <a:p>
            <a:pPr marL="0" indent="0">
              <a:buNone/>
            </a:pPr>
            <a:r>
              <a:rPr lang="en-US" sz="4000" dirty="0"/>
              <a:t>	</a:t>
            </a:r>
            <a:r>
              <a:rPr lang="en-US" sz="4000" dirty="0" smtClean="0"/>
              <a:t>2 Thessalonians 3:9</a:t>
            </a:r>
          </a:p>
          <a:p>
            <a:pPr marL="0" indent="0">
              <a:buNone/>
            </a:pPr>
            <a:r>
              <a:rPr lang="en-US" sz="4000" dirty="0" smtClean="0"/>
              <a:t>“</a:t>
            </a:r>
            <a:r>
              <a:rPr lang="en-US" sz="4000" i="1" dirty="0" smtClean="0"/>
              <a:t>It </a:t>
            </a:r>
            <a:r>
              <a:rPr lang="en-US" sz="4000" i="1" dirty="0"/>
              <a:t>is already a defeat for you, that you have lawsuits</a:t>
            </a:r>
            <a:r>
              <a:rPr lang="en-US" sz="4000" dirty="0" smtClean="0"/>
              <a:t>”</a:t>
            </a:r>
          </a:p>
          <a:p>
            <a:pPr marL="0" indent="0">
              <a:buNone/>
            </a:pPr>
            <a:r>
              <a:rPr lang="en-US" sz="4000" dirty="0"/>
              <a:t>	</a:t>
            </a:r>
            <a:r>
              <a:rPr lang="en-US" sz="4000" dirty="0" smtClean="0"/>
              <a:t>1 Corinthians 6:7</a:t>
            </a:r>
          </a:p>
        </p:txBody>
      </p:sp>
    </p:spTree>
    <p:extLst>
      <p:ext uri="{BB962C8B-B14F-4D97-AF65-F5344CB8AC3E}">
        <p14:creationId xmlns:p14="http://schemas.microsoft.com/office/powerpoint/2010/main" val="28412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6600" dirty="0" smtClean="0">
                <a:latin typeface="+mn-lt"/>
              </a:rPr>
              <a:t>Removing Personal Interpretation</a:t>
            </a:r>
            <a:endParaRPr lang="en-US" sz="6600" dirty="0">
              <a:latin typeface="+mn-lt"/>
            </a:endParaRPr>
          </a:p>
        </p:txBody>
      </p:sp>
      <p:sp>
        <p:nvSpPr>
          <p:cNvPr id="3" name="Content Placeholder 2"/>
          <p:cNvSpPr>
            <a:spLocks noGrp="1"/>
          </p:cNvSpPr>
          <p:nvPr>
            <p:ph idx="1"/>
          </p:nvPr>
        </p:nvSpPr>
        <p:spPr>
          <a:xfrm>
            <a:off x="387457" y="1600200"/>
            <a:ext cx="11238486" cy="5312979"/>
          </a:xfrm>
        </p:spPr>
        <p:txBody>
          <a:bodyPr>
            <a:noAutofit/>
          </a:bodyPr>
          <a:lstStyle/>
          <a:p>
            <a:pPr marL="0" indent="0">
              <a:buNone/>
            </a:pPr>
            <a:r>
              <a:rPr lang="en-US" sz="4400" i="1" dirty="0" smtClean="0"/>
              <a:t>What seems right in my heart </a:t>
            </a:r>
            <a:r>
              <a:rPr lang="en-US" sz="4400" dirty="0" smtClean="0"/>
              <a:t>(Proverbs 14:12)</a:t>
            </a:r>
          </a:p>
          <a:p>
            <a:pPr marL="0" indent="0">
              <a:buNone/>
            </a:pPr>
            <a:endParaRPr lang="en-US" sz="4400" i="1" dirty="0" smtClean="0"/>
          </a:p>
          <a:p>
            <a:pPr marL="0" indent="0">
              <a:buNone/>
            </a:pPr>
            <a:r>
              <a:rPr lang="en-US" sz="4400" i="1" dirty="0" smtClean="0"/>
              <a:t>Following the common belief </a:t>
            </a:r>
            <a:r>
              <a:rPr lang="en-US" sz="4400" dirty="0" smtClean="0"/>
              <a:t>(Matthew 7:13)</a:t>
            </a:r>
          </a:p>
          <a:p>
            <a:pPr marL="0" indent="0">
              <a:buNone/>
            </a:pPr>
            <a:endParaRPr lang="en-US" sz="4400" i="1" dirty="0" smtClean="0"/>
          </a:p>
          <a:p>
            <a:pPr marL="0" indent="0">
              <a:buNone/>
            </a:pPr>
            <a:r>
              <a:rPr lang="en-US" sz="4400" i="1" dirty="0" smtClean="0"/>
              <a:t>What I have always done </a:t>
            </a:r>
            <a:r>
              <a:rPr lang="en-US" sz="4400" dirty="0" smtClean="0"/>
              <a:t>(Matthew 15:9)</a:t>
            </a:r>
            <a:endParaRPr lang="en-US" sz="4400" dirty="0"/>
          </a:p>
          <a:p>
            <a:pPr marL="0" indent="0">
              <a:buNone/>
            </a:pPr>
            <a:endParaRPr lang="en-US" sz="4000" i="1" dirty="0" smtClean="0"/>
          </a:p>
        </p:txBody>
      </p:sp>
    </p:spTree>
    <p:extLst>
      <p:ext uri="{BB962C8B-B14F-4D97-AF65-F5344CB8AC3E}">
        <p14:creationId xmlns:p14="http://schemas.microsoft.com/office/powerpoint/2010/main" val="64142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4899"/>
            <a:ext cx="4156609" cy="2203003"/>
          </a:xfrm>
          <a:prstGeom prst="rect">
            <a:avLst/>
          </a:prstGeom>
        </p:spPr>
      </p:pic>
      <p:sp>
        <p:nvSpPr>
          <p:cNvPr id="2" name="Title 1"/>
          <p:cNvSpPr>
            <a:spLocks noGrp="1"/>
          </p:cNvSpPr>
          <p:nvPr>
            <p:ph type="title"/>
          </p:nvPr>
        </p:nvSpPr>
        <p:spPr>
          <a:xfrm>
            <a:off x="0" y="1"/>
            <a:ext cx="12192000" cy="1690688"/>
          </a:xfrm>
        </p:spPr>
        <p:txBody>
          <a:bodyPr>
            <a:noAutofit/>
          </a:bodyPr>
          <a:lstStyle/>
          <a:p>
            <a:pPr algn="ctr"/>
            <a:r>
              <a:rPr lang="en-US" sz="6600" dirty="0" smtClean="0">
                <a:latin typeface="+mn-lt"/>
              </a:rPr>
              <a:t>Removing Personal Interpretation</a:t>
            </a:r>
            <a:endParaRPr lang="en-US" sz="6600" dirty="0">
              <a:latin typeface="+mn-lt"/>
            </a:endParaRPr>
          </a:p>
        </p:txBody>
      </p:sp>
      <p:sp>
        <p:nvSpPr>
          <p:cNvPr id="3" name="Content Placeholder 2"/>
          <p:cNvSpPr>
            <a:spLocks noGrp="1"/>
          </p:cNvSpPr>
          <p:nvPr>
            <p:ph idx="1"/>
          </p:nvPr>
        </p:nvSpPr>
        <p:spPr>
          <a:xfrm>
            <a:off x="387457" y="1600200"/>
            <a:ext cx="11238486" cy="5312979"/>
          </a:xfrm>
        </p:spPr>
        <p:txBody>
          <a:bodyPr>
            <a:noAutofit/>
          </a:bodyPr>
          <a:lstStyle/>
          <a:p>
            <a:pPr marL="0" indent="0">
              <a:buNone/>
            </a:pPr>
            <a:r>
              <a:rPr lang="en-US" sz="4400" i="1" dirty="0" smtClean="0"/>
              <a:t>What seems right in my heart </a:t>
            </a:r>
            <a:r>
              <a:rPr lang="en-US" sz="4400" dirty="0" smtClean="0"/>
              <a:t>(Proverbs 14:12)</a:t>
            </a:r>
          </a:p>
          <a:p>
            <a:pPr marL="0" indent="0">
              <a:buNone/>
            </a:pPr>
            <a:endParaRPr lang="en-US" sz="4400" i="1" dirty="0" smtClean="0"/>
          </a:p>
          <a:p>
            <a:pPr marL="0" indent="0">
              <a:buNone/>
            </a:pPr>
            <a:r>
              <a:rPr lang="en-US" sz="4400" i="1" dirty="0" smtClean="0"/>
              <a:t>Following the common belief </a:t>
            </a:r>
            <a:r>
              <a:rPr lang="en-US" sz="4400" dirty="0" smtClean="0"/>
              <a:t>(Matthew 7:13)</a:t>
            </a:r>
          </a:p>
          <a:p>
            <a:pPr marL="0" indent="0">
              <a:buNone/>
            </a:pPr>
            <a:endParaRPr lang="en-US" sz="4400" i="1" dirty="0" smtClean="0"/>
          </a:p>
          <a:p>
            <a:pPr marL="0" indent="0">
              <a:buNone/>
            </a:pPr>
            <a:r>
              <a:rPr lang="en-US" sz="4400" i="1" dirty="0"/>
              <a:t>What I have always done </a:t>
            </a:r>
            <a:r>
              <a:rPr lang="en-US" sz="4400" dirty="0"/>
              <a:t>(Matthew 15:9)</a:t>
            </a:r>
          </a:p>
          <a:p>
            <a:pPr marL="0" indent="0">
              <a:buNone/>
            </a:pPr>
            <a:endParaRPr lang="en-US" sz="4000" i="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2632" y="4122588"/>
            <a:ext cx="1957789" cy="2413301"/>
          </a:xfrm>
          <a:prstGeom prst="rect">
            <a:avLst/>
          </a:prstGeom>
        </p:spPr>
      </p:pic>
    </p:spTree>
    <p:extLst>
      <p:ext uri="{BB962C8B-B14F-4D97-AF65-F5344CB8AC3E}">
        <p14:creationId xmlns:p14="http://schemas.microsoft.com/office/powerpoint/2010/main" val="41420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Rule of Silence</a:t>
            </a:r>
            <a:endParaRPr lang="en-US" sz="8000" dirty="0">
              <a:latin typeface="+mn-lt"/>
            </a:endParaRPr>
          </a:p>
        </p:txBody>
      </p:sp>
      <p:sp>
        <p:nvSpPr>
          <p:cNvPr id="3" name="Content Placeholder 2"/>
          <p:cNvSpPr>
            <a:spLocks noGrp="1"/>
          </p:cNvSpPr>
          <p:nvPr>
            <p:ph idx="1"/>
          </p:nvPr>
        </p:nvSpPr>
        <p:spPr>
          <a:xfrm>
            <a:off x="387457" y="1600200"/>
            <a:ext cx="11238486" cy="5312979"/>
          </a:xfrm>
        </p:spPr>
        <p:txBody>
          <a:bodyPr>
            <a:noAutofit/>
          </a:bodyPr>
          <a:lstStyle/>
          <a:p>
            <a:pPr marL="0" indent="0" algn="just">
              <a:buNone/>
            </a:pPr>
            <a:r>
              <a:rPr lang="en-US" sz="4400" i="1" dirty="0" smtClean="0"/>
              <a:t>Now </a:t>
            </a:r>
            <a:r>
              <a:rPr lang="en-US" sz="4400" i="1" dirty="0"/>
              <a:t>these things, brethren, I have figuratively transferred to myself and Apollos for your sakes, that you may learn in us not to think beyond what is written, that none of you may be puffed up on behalf of one against the other</a:t>
            </a:r>
            <a:r>
              <a:rPr lang="en-US" sz="4400" dirty="0" smtClean="0"/>
              <a:t>.</a:t>
            </a:r>
            <a:r>
              <a:rPr lang="en-US" sz="4400" dirty="0"/>
              <a:t> </a:t>
            </a:r>
            <a:r>
              <a:rPr lang="en-US" sz="4400" dirty="0" smtClean="0"/>
              <a:t>									1 Corinthians </a:t>
            </a:r>
            <a:r>
              <a:rPr lang="en-US" sz="4400" dirty="0"/>
              <a:t>4:6 </a:t>
            </a:r>
          </a:p>
          <a:p>
            <a:pPr marL="0" indent="0">
              <a:buNone/>
            </a:pPr>
            <a:endParaRPr lang="en-US" sz="4400" dirty="0" smtClean="0"/>
          </a:p>
        </p:txBody>
      </p:sp>
    </p:spTree>
    <p:extLst>
      <p:ext uri="{BB962C8B-B14F-4D97-AF65-F5344CB8AC3E}">
        <p14:creationId xmlns:p14="http://schemas.microsoft.com/office/powerpoint/2010/main" val="219974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Rule of Silence</a:t>
            </a:r>
            <a:endParaRPr lang="en-US" sz="8000" dirty="0">
              <a:latin typeface="+mn-lt"/>
            </a:endParaRPr>
          </a:p>
        </p:txBody>
      </p:sp>
      <p:sp>
        <p:nvSpPr>
          <p:cNvPr id="3" name="Content Placeholder 2"/>
          <p:cNvSpPr>
            <a:spLocks noGrp="1"/>
          </p:cNvSpPr>
          <p:nvPr>
            <p:ph idx="1"/>
          </p:nvPr>
        </p:nvSpPr>
        <p:spPr>
          <a:xfrm>
            <a:off x="387457" y="1600200"/>
            <a:ext cx="11238486" cy="5312979"/>
          </a:xfrm>
        </p:spPr>
        <p:txBody>
          <a:bodyPr>
            <a:noAutofit/>
          </a:bodyPr>
          <a:lstStyle/>
          <a:p>
            <a:pPr marL="0" indent="0">
              <a:buNone/>
            </a:pPr>
            <a:r>
              <a:rPr lang="en-US" sz="4400" dirty="0" smtClean="0"/>
              <a:t>Where God has not spoken:</a:t>
            </a:r>
          </a:p>
          <a:p>
            <a:pPr marL="0" indent="0">
              <a:buNone/>
            </a:pPr>
            <a:r>
              <a:rPr lang="en-US" sz="4400" dirty="0"/>
              <a:t>	</a:t>
            </a:r>
            <a:r>
              <a:rPr lang="en-US" sz="4400" dirty="0" smtClean="0"/>
              <a:t>- Consider that He has spoken</a:t>
            </a:r>
          </a:p>
          <a:p>
            <a:pPr marL="0" indent="0">
              <a:buNone/>
            </a:pPr>
            <a:r>
              <a:rPr lang="en-US" sz="4400" dirty="0"/>
              <a:t>	</a:t>
            </a:r>
            <a:r>
              <a:rPr lang="en-US" sz="4400" dirty="0" smtClean="0"/>
              <a:t>- Consider what He has spoken</a:t>
            </a:r>
          </a:p>
          <a:p>
            <a:pPr marL="0" indent="0">
              <a:buNone/>
            </a:pPr>
            <a:r>
              <a:rPr lang="en-US" sz="4400" dirty="0" smtClean="0"/>
              <a:t>God’s message in Acts 15</a:t>
            </a:r>
          </a:p>
          <a:p>
            <a:pPr marL="0" indent="0">
              <a:buNone/>
            </a:pPr>
            <a:endParaRPr lang="en-US" sz="4400" i="1" dirty="0" smtClean="0"/>
          </a:p>
          <a:p>
            <a:pPr marL="0" indent="0">
              <a:buNone/>
            </a:pPr>
            <a:r>
              <a:rPr lang="en-US" sz="4400" i="1" dirty="0" smtClean="0"/>
              <a:t>For </a:t>
            </a:r>
            <a:r>
              <a:rPr lang="en-US" sz="4400" i="1" dirty="0"/>
              <a:t>it seemed good to the Holy </a:t>
            </a:r>
            <a:r>
              <a:rPr lang="en-US" sz="4400" i="1" dirty="0" smtClean="0"/>
              <a:t>Spirit</a:t>
            </a:r>
            <a:r>
              <a:rPr lang="en-US" sz="4400" dirty="0" smtClean="0"/>
              <a:t>…. 										Acts 15:28a </a:t>
            </a:r>
          </a:p>
          <a:p>
            <a:pPr marL="0" indent="0">
              <a:buNone/>
            </a:pPr>
            <a:endParaRPr lang="en-US" sz="4400" dirty="0"/>
          </a:p>
          <a:p>
            <a:pPr marL="0" indent="0">
              <a:buNone/>
            </a:pPr>
            <a:endParaRPr lang="en-US" sz="4400" dirty="0" smtClean="0"/>
          </a:p>
        </p:txBody>
      </p:sp>
    </p:spTree>
    <p:extLst>
      <p:ext uri="{BB962C8B-B14F-4D97-AF65-F5344CB8AC3E}">
        <p14:creationId xmlns:p14="http://schemas.microsoft.com/office/powerpoint/2010/main" val="143163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The Rule of Silence</a:t>
            </a:r>
            <a:endParaRPr lang="en-US" sz="8000" dirty="0">
              <a:latin typeface="+mn-lt"/>
            </a:endParaRPr>
          </a:p>
        </p:txBody>
      </p:sp>
      <p:sp>
        <p:nvSpPr>
          <p:cNvPr id="3" name="Content Placeholder 2"/>
          <p:cNvSpPr>
            <a:spLocks noGrp="1"/>
          </p:cNvSpPr>
          <p:nvPr>
            <p:ph idx="1"/>
          </p:nvPr>
        </p:nvSpPr>
        <p:spPr>
          <a:xfrm>
            <a:off x="387457" y="1600200"/>
            <a:ext cx="11238486" cy="5312979"/>
          </a:xfrm>
        </p:spPr>
        <p:txBody>
          <a:bodyPr>
            <a:noAutofit/>
          </a:bodyPr>
          <a:lstStyle/>
          <a:p>
            <a:pPr marL="0" indent="0">
              <a:buNone/>
            </a:pPr>
            <a:r>
              <a:rPr lang="en-US" sz="4400" dirty="0" smtClean="0"/>
              <a:t>Principles of Scriptural interpretation:</a:t>
            </a:r>
          </a:p>
          <a:p>
            <a:pPr marL="0" indent="0">
              <a:buNone/>
            </a:pPr>
            <a:endParaRPr lang="en-US" sz="4400" dirty="0" smtClean="0"/>
          </a:p>
          <a:p>
            <a:pPr marL="0" indent="0" algn="ctr">
              <a:buNone/>
            </a:pPr>
            <a:r>
              <a:rPr lang="en-US" sz="6000" dirty="0" smtClean="0"/>
              <a:t>The Means To Know God!</a:t>
            </a:r>
          </a:p>
        </p:txBody>
      </p:sp>
    </p:spTree>
    <p:extLst>
      <p:ext uri="{BB962C8B-B14F-4D97-AF65-F5344CB8AC3E}">
        <p14:creationId xmlns:p14="http://schemas.microsoft.com/office/powerpoint/2010/main" val="294900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endParaRPr lang="en-US" sz="8000" dirty="0">
              <a:latin typeface="+mn-lt"/>
            </a:endParaRPr>
          </a:p>
        </p:txBody>
      </p:sp>
      <p:sp>
        <p:nvSpPr>
          <p:cNvPr id="3" name="Content Placeholder 2"/>
          <p:cNvSpPr>
            <a:spLocks noGrp="1"/>
          </p:cNvSpPr>
          <p:nvPr>
            <p:ph idx="1"/>
          </p:nvPr>
        </p:nvSpPr>
        <p:spPr>
          <a:xfrm>
            <a:off x="387457" y="1600200"/>
            <a:ext cx="11238486" cy="5312979"/>
          </a:xfrm>
        </p:spPr>
        <p:txBody>
          <a:bodyPr>
            <a:noAutofit/>
          </a:bodyPr>
          <a:lstStyle/>
          <a:p>
            <a:pPr marL="0" indent="0">
              <a:buNone/>
            </a:pPr>
            <a:endParaRPr lang="en-US" sz="6000" dirty="0" smtClean="0"/>
          </a:p>
        </p:txBody>
      </p:sp>
    </p:spTree>
    <p:extLst>
      <p:ext uri="{BB962C8B-B14F-4D97-AF65-F5344CB8AC3E}">
        <p14:creationId xmlns:p14="http://schemas.microsoft.com/office/powerpoint/2010/main" val="35728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r>
              <a:rPr lang="en-US" sz="8000" dirty="0" smtClean="0">
                <a:latin typeface="+mn-lt"/>
              </a:rPr>
              <a:t>Finding Salvation</a:t>
            </a:r>
            <a:endParaRPr lang="en-US" sz="8000" dirty="0">
              <a:latin typeface="+mn-lt"/>
            </a:endParaRPr>
          </a:p>
        </p:txBody>
      </p:sp>
    </p:spTree>
    <p:extLst>
      <p:ext uri="{BB962C8B-B14F-4D97-AF65-F5344CB8AC3E}">
        <p14:creationId xmlns:p14="http://schemas.microsoft.com/office/powerpoint/2010/main" val="77512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904" y="2364175"/>
            <a:ext cx="8400701" cy="4493825"/>
          </a:xfrm>
          <a:prstGeom prst="rect">
            <a:avLst/>
          </a:prstGeom>
        </p:spPr>
      </p:pic>
      <p:sp>
        <p:nvSpPr>
          <p:cNvPr id="2" name="Title 1"/>
          <p:cNvSpPr>
            <a:spLocks noGrp="1"/>
          </p:cNvSpPr>
          <p:nvPr>
            <p:ph type="title"/>
          </p:nvPr>
        </p:nvSpPr>
        <p:spPr>
          <a:xfrm>
            <a:off x="260131" y="365124"/>
            <a:ext cx="11682248" cy="2385825"/>
          </a:xfrm>
        </p:spPr>
        <p:txBody>
          <a:bodyPr>
            <a:noAutofit/>
          </a:bodyPr>
          <a:lstStyle/>
          <a:p>
            <a:pPr algn="ctr"/>
            <a:r>
              <a:rPr lang="en-US" sz="9900" dirty="0" smtClean="0">
                <a:latin typeface="+mn-lt"/>
              </a:rPr>
              <a:t>Can We </a:t>
            </a:r>
            <a:br>
              <a:rPr lang="en-US" sz="9900" dirty="0" smtClean="0">
                <a:latin typeface="+mn-lt"/>
              </a:rPr>
            </a:br>
            <a:r>
              <a:rPr lang="en-US" sz="9900" dirty="0">
                <a:latin typeface="+mn-lt"/>
              </a:rPr>
              <a:t> </a:t>
            </a:r>
            <a:r>
              <a:rPr lang="en-US" sz="9900" dirty="0" smtClean="0">
                <a:latin typeface="+mn-lt"/>
              </a:rPr>
              <a:t>Understand Alike?</a:t>
            </a:r>
            <a:endParaRPr lang="en-US" sz="9900" dirty="0">
              <a:latin typeface="+mn-lt"/>
            </a:endParaRPr>
          </a:p>
        </p:txBody>
      </p:sp>
    </p:spTree>
    <p:extLst>
      <p:ext uri="{BB962C8B-B14F-4D97-AF65-F5344CB8AC3E}">
        <p14:creationId xmlns:p14="http://schemas.microsoft.com/office/powerpoint/2010/main" val="35306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endParaRPr lang="en-US" sz="8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853500802"/>
              </p:ext>
            </p:extLst>
          </p:nvPr>
        </p:nvGraphicFramePr>
        <p:xfrm>
          <a:off x="247648" y="271991"/>
          <a:ext cx="11696704" cy="6262158"/>
        </p:xfrm>
        <a:graphic>
          <a:graphicData uri="http://schemas.openxmlformats.org/drawingml/2006/table">
            <a:tbl>
              <a:tblPr firstRow="1" bandRow="1">
                <a:tableStyleId>{073A0DAA-6AF3-43AB-8588-CEC1D06C72B9}</a:tableStyleId>
              </a:tblPr>
              <a:tblGrid>
                <a:gridCol w="2924176"/>
                <a:gridCol w="2924176"/>
                <a:gridCol w="2924176"/>
                <a:gridCol w="2924176"/>
              </a:tblGrid>
              <a:tr h="937878">
                <a:tc>
                  <a:txBody>
                    <a:bodyPr/>
                    <a:lstStyle/>
                    <a:p>
                      <a:endParaRPr lang="en-US" dirty="0"/>
                    </a:p>
                  </a:txBody>
                  <a:tcPr/>
                </a:tc>
                <a:tc>
                  <a:txBody>
                    <a:bodyPr/>
                    <a:lstStyle/>
                    <a:p>
                      <a:pPr algn="ctr"/>
                      <a:r>
                        <a:rPr lang="en-US" sz="3000" dirty="0" smtClean="0"/>
                        <a:t>COMMAND</a:t>
                      </a:r>
                      <a:endParaRPr lang="en-US" sz="3000" dirty="0"/>
                    </a:p>
                  </a:txBody>
                  <a:tcPr anchor="ctr"/>
                </a:tc>
                <a:tc>
                  <a:txBody>
                    <a:bodyPr/>
                    <a:lstStyle/>
                    <a:p>
                      <a:pPr algn="ctr"/>
                      <a:r>
                        <a:rPr lang="en-US" sz="3000" dirty="0" smtClean="0"/>
                        <a:t>EXAMPLE</a:t>
                      </a:r>
                      <a:endParaRPr lang="en-US" sz="3000" dirty="0"/>
                    </a:p>
                  </a:txBody>
                  <a:tcPr anchor="ctr"/>
                </a:tc>
                <a:tc>
                  <a:txBody>
                    <a:bodyPr/>
                    <a:lstStyle/>
                    <a:p>
                      <a:pPr algn="ctr"/>
                      <a:r>
                        <a:rPr lang="en-US" sz="3000" dirty="0" smtClean="0"/>
                        <a:t>INFERENCE</a:t>
                      </a:r>
                      <a:endParaRPr lang="en-US" sz="3000" dirty="0"/>
                    </a:p>
                  </a:txBody>
                  <a:tcPr anchor="ctr"/>
                </a:tc>
              </a:tr>
              <a:tr h="1255323">
                <a:tc>
                  <a:txBody>
                    <a:bodyPr/>
                    <a:lstStyle/>
                    <a:p>
                      <a:pPr algn="ct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937878">
                <a:tc>
                  <a:txBody>
                    <a:bodyPr/>
                    <a:lstStyle/>
                    <a:p>
                      <a:pPr algn="ct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937878">
                <a:tc>
                  <a:txBody>
                    <a:bodyPr/>
                    <a:lstStyle/>
                    <a:p>
                      <a:pPr algn="ct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937878">
                <a:tc>
                  <a:txBody>
                    <a:bodyPr/>
                    <a:lstStyle/>
                    <a:p>
                      <a:pPr algn="ct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1255323">
                <a:tc>
                  <a:txBody>
                    <a:bodyPr/>
                    <a:lstStyle/>
                    <a:p>
                      <a:pPr algn="ct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87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endParaRPr lang="en-US" sz="8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370895928"/>
              </p:ext>
            </p:extLst>
          </p:nvPr>
        </p:nvGraphicFramePr>
        <p:xfrm>
          <a:off x="247648" y="271991"/>
          <a:ext cx="11696704" cy="6262158"/>
        </p:xfrm>
        <a:graphic>
          <a:graphicData uri="http://schemas.openxmlformats.org/drawingml/2006/table">
            <a:tbl>
              <a:tblPr firstRow="1" bandRow="1">
                <a:tableStyleId>{073A0DAA-6AF3-43AB-8588-CEC1D06C72B9}</a:tableStyleId>
              </a:tblPr>
              <a:tblGrid>
                <a:gridCol w="2924176"/>
                <a:gridCol w="2924176"/>
                <a:gridCol w="2924176"/>
                <a:gridCol w="2924176"/>
              </a:tblGrid>
              <a:tr h="937878">
                <a:tc>
                  <a:txBody>
                    <a:bodyPr/>
                    <a:lstStyle/>
                    <a:p>
                      <a:endParaRPr lang="en-US" dirty="0"/>
                    </a:p>
                  </a:txBody>
                  <a:tcPr/>
                </a:tc>
                <a:tc>
                  <a:txBody>
                    <a:bodyPr/>
                    <a:lstStyle/>
                    <a:p>
                      <a:pPr algn="ctr"/>
                      <a:r>
                        <a:rPr lang="en-US" sz="3000" dirty="0" smtClean="0"/>
                        <a:t>COMMAND</a:t>
                      </a:r>
                      <a:endParaRPr lang="en-US" sz="3000" dirty="0"/>
                    </a:p>
                  </a:txBody>
                  <a:tcPr anchor="ctr"/>
                </a:tc>
                <a:tc>
                  <a:txBody>
                    <a:bodyPr/>
                    <a:lstStyle/>
                    <a:p>
                      <a:pPr algn="ctr"/>
                      <a:r>
                        <a:rPr lang="en-US" sz="3000" dirty="0" smtClean="0"/>
                        <a:t>EXAMPLE</a:t>
                      </a:r>
                      <a:endParaRPr lang="en-US" sz="3000" dirty="0"/>
                    </a:p>
                  </a:txBody>
                  <a:tcPr anchor="ctr"/>
                </a:tc>
                <a:tc>
                  <a:txBody>
                    <a:bodyPr/>
                    <a:lstStyle/>
                    <a:p>
                      <a:pPr algn="ctr"/>
                      <a:r>
                        <a:rPr lang="en-US" sz="3000" dirty="0" smtClean="0"/>
                        <a:t>INFERENCE</a:t>
                      </a:r>
                      <a:endParaRPr lang="en-US" sz="3000" dirty="0"/>
                    </a:p>
                  </a:txBody>
                  <a:tcPr anchor="ctr"/>
                </a:tc>
              </a:tr>
              <a:tr h="1255323">
                <a:tc>
                  <a:txBody>
                    <a:bodyPr/>
                    <a:lstStyle/>
                    <a:p>
                      <a:pPr algn="ctr"/>
                      <a:r>
                        <a:rPr lang="en-US" sz="3600" b="1" dirty="0" smtClean="0"/>
                        <a:t>HEAR AND BELIEVE</a:t>
                      </a: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937878">
                <a:tc>
                  <a:txBody>
                    <a:bodyPr/>
                    <a:lstStyle/>
                    <a:p>
                      <a:pPr algn="ctr"/>
                      <a:r>
                        <a:rPr lang="en-US" sz="3600" b="1" dirty="0" smtClean="0"/>
                        <a:t>CONFESSION</a:t>
                      </a: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937878">
                <a:tc>
                  <a:txBody>
                    <a:bodyPr/>
                    <a:lstStyle/>
                    <a:p>
                      <a:pPr algn="ctr"/>
                      <a:r>
                        <a:rPr lang="en-US" sz="3600" b="1" dirty="0" smtClean="0"/>
                        <a:t>REPENTANCE</a:t>
                      </a: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937878">
                <a:tc>
                  <a:txBody>
                    <a:bodyPr/>
                    <a:lstStyle/>
                    <a:p>
                      <a:pPr algn="ctr"/>
                      <a:r>
                        <a:rPr lang="en-US" sz="3600" b="1" dirty="0" smtClean="0"/>
                        <a:t>BAPTISM</a:t>
                      </a:r>
                      <a:endParaRPr lang="en-US" sz="3600" b="1" dirty="0"/>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r>
              <a:tr h="1255323">
                <a:tc>
                  <a:txBody>
                    <a:bodyPr/>
                    <a:lstStyle/>
                    <a:p>
                      <a:pPr algn="ctr"/>
                      <a:r>
                        <a:rPr lang="en-US" sz="3600" b="1" dirty="0" smtClean="0"/>
                        <a:t>REMAINING</a:t>
                      </a:r>
                      <a:r>
                        <a:rPr lang="en-US" sz="3600" b="1" baseline="0" dirty="0" smtClean="0"/>
                        <a:t> FAITHFUL</a:t>
                      </a:r>
                      <a:endParaRPr lang="en-US" sz="3600" b="1" dirty="0"/>
                    </a:p>
                  </a:txBody>
                  <a:tcPr anchor="ct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9423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Autofit/>
          </a:bodyPr>
          <a:lstStyle/>
          <a:p>
            <a:pPr algn="ctr"/>
            <a:endParaRPr lang="en-US" sz="8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106297168"/>
              </p:ext>
            </p:extLst>
          </p:nvPr>
        </p:nvGraphicFramePr>
        <p:xfrm>
          <a:off x="247648" y="271991"/>
          <a:ext cx="11696704" cy="6391080"/>
        </p:xfrm>
        <a:graphic>
          <a:graphicData uri="http://schemas.openxmlformats.org/drawingml/2006/table">
            <a:tbl>
              <a:tblPr firstRow="1" bandRow="1">
                <a:tableStyleId>{073A0DAA-6AF3-43AB-8588-CEC1D06C72B9}</a:tableStyleId>
              </a:tblPr>
              <a:tblGrid>
                <a:gridCol w="2924176"/>
                <a:gridCol w="2924176"/>
                <a:gridCol w="2924176"/>
                <a:gridCol w="2924176"/>
              </a:tblGrid>
              <a:tr h="937878">
                <a:tc>
                  <a:txBody>
                    <a:bodyPr/>
                    <a:lstStyle/>
                    <a:p>
                      <a:endParaRPr lang="en-US" dirty="0"/>
                    </a:p>
                  </a:txBody>
                  <a:tcPr/>
                </a:tc>
                <a:tc>
                  <a:txBody>
                    <a:bodyPr/>
                    <a:lstStyle/>
                    <a:p>
                      <a:pPr algn="ctr"/>
                      <a:r>
                        <a:rPr lang="en-US" sz="3000" dirty="0" smtClean="0"/>
                        <a:t>COMMAND</a:t>
                      </a:r>
                      <a:endParaRPr lang="en-US" sz="3000" dirty="0"/>
                    </a:p>
                  </a:txBody>
                  <a:tcPr anchor="ctr"/>
                </a:tc>
                <a:tc>
                  <a:txBody>
                    <a:bodyPr/>
                    <a:lstStyle/>
                    <a:p>
                      <a:pPr algn="ctr"/>
                      <a:r>
                        <a:rPr lang="en-US" sz="3000" dirty="0" smtClean="0"/>
                        <a:t>EXAMPLE</a:t>
                      </a:r>
                      <a:endParaRPr lang="en-US" sz="3000" dirty="0"/>
                    </a:p>
                  </a:txBody>
                  <a:tcPr anchor="ctr"/>
                </a:tc>
                <a:tc>
                  <a:txBody>
                    <a:bodyPr/>
                    <a:lstStyle/>
                    <a:p>
                      <a:pPr algn="ctr"/>
                      <a:r>
                        <a:rPr lang="en-US" sz="3000" dirty="0" smtClean="0"/>
                        <a:t>INFERENCE</a:t>
                      </a:r>
                      <a:endParaRPr lang="en-US" sz="3000" dirty="0"/>
                    </a:p>
                  </a:txBody>
                  <a:tcPr anchor="ctr"/>
                </a:tc>
              </a:tr>
              <a:tr h="1255323">
                <a:tc>
                  <a:txBody>
                    <a:bodyPr/>
                    <a:lstStyle/>
                    <a:p>
                      <a:pPr algn="ctr"/>
                      <a:r>
                        <a:rPr lang="en-US" sz="3600" b="1" dirty="0" smtClean="0"/>
                        <a:t>HEAR AND BELIEVE</a:t>
                      </a:r>
                      <a:endParaRPr lang="en-US" sz="3600" b="1" dirty="0"/>
                    </a:p>
                  </a:txBody>
                  <a:tcPr anchor="ctr"/>
                </a:tc>
                <a:tc>
                  <a:txBody>
                    <a:bodyPr/>
                    <a:lstStyle/>
                    <a:p>
                      <a:pPr algn="ctr"/>
                      <a:r>
                        <a:rPr lang="en-US" sz="3200" dirty="0" smtClean="0"/>
                        <a:t>Mark 16:16</a:t>
                      </a:r>
                    </a:p>
                    <a:p>
                      <a:pPr algn="ctr"/>
                      <a:endParaRPr lang="en-US" sz="3200" dirty="0"/>
                    </a:p>
                  </a:txBody>
                  <a:tcPr/>
                </a:tc>
                <a:tc>
                  <a:txBody>
                    <a:bodyPr/>
                    <a:lstStyle/>
                    <a:p>
                      <a:pPr algn="ctr"/>
                      <a:r>
                        <a:rPr lang="en-US" sz="3200" dirty="0" smtClean="0"/>
                        <a:t>Acts 4:4</a:t>
                      </a:r>
                      <a:endParaRPr lang="en-US" sz="3200" dirty="0"/>
                    </a:p>
                  </a:txBody>
                  <a:tcPr/>
                </a:tc>
                <a:tc>
                  <a:txBody>
                    <a:bodyPr/>
                    <a:lstStyle/>
                    <a:p>
                      <a:pPr algn="ctr"/>
                      <a:r>
                        <a:rPr lang="en-US" sz="3200" dirty="0" smtClean="0"/>
                        <a:t>Romans 10:10</a:t>
                      </a:r>
                      <a:endParaRPr lang="en-US" sz="3200" dirty="0"/>
                    </a:p>
                  </a:txBody>
                  <a:tcPr/>
                </a:tc>
              </a:tr>
              <a:tr h="937878">
                <a:tc>
                  <a:txBody>
                    <a:bodyPr/>
                    <a:lstStyle/>
                    <a:p>
                      <a:pPr algn="ctr"/>
                      <a:r>
                        <a:rPr lang="en-US" sz="3600" b="1" dirty="0" smtClean="0"/>
                        <a:t>CONFESSION</a:t>
                      </a:r>
                      <a:endParaRPr lang="en-US" sz="3600" b="1" dirty="0"/>
                    </a:p>
                  </a:txBody>
                  <a:tcPr anchor="ctr"/>
                </a:tc>
                <a:tc>
                  <a:txBody>
                    <a:bodyPr/>
                    <a:lstStyle/>
                    <a:p>
                      <a:pPr algn="ctr"/>
                      <a:r>
                        <a:rPr lang="en-US" sz="3200" dirty="0" smtClean="0"/>
                        <a:t>Matthew 10:32</a:t>
                      </a:r>
                      <a:endParaRPr lang="en-US"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t>Acts 8:32</a:t>
                      </a:r>
                    </a:p>
                    <a:p>
                      <a:pPr algn="ctr"/>
                      <a:endParaRPr lang="en-US" sz="3200" dirty="0"/>
                    </a:p>
                  </a:txBody>
                  <a:tcPr/>
                </a:tc>
                <a:tc>
                  <a:txBody>
                    <a:bodyPr/>
                    <a:lstStyle/>
                    <a:p>
                      <a:pPr algn="ctr"/>
                      <a:r>
                        <a:rPr lang="en-US" sz="3200" dirty="0" smtClean="0"/>
                        <a:t>Romans 10:9</a:t>
                      </a:r>
                      <a:endParaRPr lang="en-US" sz="3200" dirty="0"/>
                    </a:p>
                  </a:txBody>
                  <a:tcPr/>
                </a:tc>
              </a:tr>
              <a:tr h="937878">
                <a:tc>
                  <a:txBody>
                    <a:bodyPr/>
                    <a:lstStyle/>
                    <a:p>
                      <a:pPr algn="ctr"/>
                      <a:r>
                        <a:rPr lang="en-US" sz="3600" b="1" dirty="0" smtClean="0"/>
                        <a:t>REPENTANCE</a:t>
                      </a:r>
                      <a:endParaRPr lang="en-US" sz="3600" b="1" dirty="0"/>
                    </a:p>
                  </a:txBody>
                  <a:tcPr anchor="ctr"/>
                </a:tc>
                <a:tc>
                  <a:txBody>
                    <a:bodyPr/>
                    <a:lstStyle/>
                    <a:p>
                      <a:pPr algn="ctr"/>
                      <a:r>
                        <a:rPr lang="en-US" sz="3200" dirty="0" smtClean="0"/>
                        <a:t>Acts 2:38</a:t>
                      </a:r>
                      <a:endParaRPr lang="en-US" sz="3200" dirty="0"/>
                    </a:p>
                  </a:txBody>
                  <a:tcPr/>
                </a:tc>
                <a:tc>
                  <a:txBody>
                    <a:bodyPr/>
                    <a:lstStyle/>
                    <a:p>
                      <a:pPr algn="ctr"/>
                      <a:r>
                        <a:rPr lang="en-US" sz="3200" dirty="0" smtClean="0"/>
                        <a:t>Acts 8:24</a:t>
                      </a:r>
                      <a:endParaRPr lang="en-US" sz="3200" dirty="0"/>
                    </a:p>
                  </a:txBody>
                  <a:tcPr/>
                </a:tc>
                <a:tc>
                  <a:txBody>
                    <a:bodyPr/>
                    <a:lstStyle/>
                    <a:p>
                      <a:pPr algn="ctr"/>
                      <a:r>
                        <a:rPr lang="en-US" sz="3200" dirty="0" smtClean="0"/>
                        <a:t>1 John 1</a:t>
                      </a:r>
                      <a:endParaRPr lang="en-US" sz="3200" dirty="0"/>
                    </a:p>
                  </a:txBody>
                  <a:tcPr/>
                </a:tc>
              </a:tr>
              <a:tr h="937878">
                <a:tc>
                  <a:txBody>
                    <a:bodyPr/>
                    <a:lstStyle/>
                    <a:p>
                      <a:pPr algn="ctr"/>
                      <a:r>
                        <a:rPr lang="en-US" sz="3600" b="1" dirty="0" smtClean="0"/>
                        <a:t>BAPTISM</a:t>
                      </a:r>
                      <a:endParaRPr lang="en-US" sz="3600" b="1" dirty="0"/>
                    </a:p>
                  </a:txBody>
                  <a:tcPr anchor="ctr"/>
                </a:tc>
                <a:tc>
                  <a:txBody>
                    <a:bodyPr/>
                    <a:lstStyle/>
                    <a:p>
                      <a:pPr algn="ctr"/>
                      <a:r>
                        <a:rPr lang="en-US" sz="3200" dirty="0" smtClean="0"/>
                        <a:t>Acts 22:16</a:t>
                      </a:r>
                      <a:endParaRPr lang="en-US" sz="3200" dirty="0"/>
                    </a:p>
                  </a:txBody>
                  <a:tcPr/>
                </a:tc>
                <a:tc>
                  <a:txBody>
                    <a:bodyPr/>
                    <a:lstStyle/>
                    <a:p>
                      <a:pPr algn="ctr"/>
                      <a:r>
                        <a:rPr lang="en-US" sz="3200" dirty="0" smtClean="0"/>
                        <a:t>Acts 8:38</a:t>
                      </a:r>
                      <a:endParaRPr lang="en-US" sz="3200" dirty="0"/>
                    </a:p>
                  </a:txBody>
                  <a:tcPr/>
                </a:tc>
                <a:tc>
                  <a:txBody>
                    <a:bodyPr/>
                    <a:lstStyle/>
                    <a:p>
                      <a:pPr algn="ctr"/>
                      <a:r>
                        <a:rPr lang="en-US" sz="3200" dirty="0" smtClean="0"/>
                        <a:t>1 Peter 3:21</a:t>
                      </a:r>
                      <a:endParaRPr lang="en-US" sz="3200" dirty="0"/>
                    </a:p>
                  </a:txBody>
                  <a:tcPr/>
                </a:tc>
              </a:tr>
              <a:tr h="1255323">
                <a:tc>
                  <a:txBody>
                    <a:bodyPr/>
                    <a:lstStyle/>
                    <a:p>
                      <a:pPr algn="ctr"/>
                      <a:r>
                        <a:rPr lang="en-US" sz="3600" b="1" dirty="0" smtClean="0"/>
                        <a:t>REMAINING</a:t>
                      </a:r>
                      <a:r>
                        <a:rPr lang="en-US" sz="3600" b="1" baseline="0" dirty="0" smtClean="0"/>
                        <a:t> FAITHFUL</a:t>
                      </a:r>
                      <a:endParaRPr lang="en-US" sz="3600" b="1" dirty="0"/>
                    </a:p>
                  </a:txBody>
                  <a:tcPr anchor="ctr"/>
                </a:tc>
                <a:tc>
                  <a:txBody>
                    <a:bodyPr/>
                    <a:lstStyle/>
                    <a:p>
                      <a:pPr algn="ctr"/>
                      <a:r>
                        <a:rPr lang="en-US" sz="3200" dirty="0" smtClean="0"/>
                        <a:t>Revelation 2:10</a:t>
                      </a:r>
                      <a:endParaRPr lang="en-US" sz="3200" dirty="0"/>
                    </a:p>
                  </a:txBody>
                  <a:tcPr/>
                </a:tc>
                <a:tc>
                  <a:txBody>
                    <a:bodyPr/>
                    <a:lstStyle/>
                    <a:p>
                      <a:pPr algn="ctr"/>
                      <a:r>
                        <a:rPr lang="en-US" sz="3200" dirty="0" smtClean="0"/>
                        <a:t>2 Timothy 4:7</a:t>
                      </a:r>
                      <a:endParaRPr lang="en-US" sz="3200" dirty="0"/>
                    </a:p>
                  </a:txBody>
                  <a:tcPr/>
                </a:tc>
                <a:tc>
                  <a:txBody>
                    <a:bodyPr/>
                    <a:lstStyle/>
                    <a:p>
                      <a:pPr algn="ctr"/>
                      <a:r>
                        <a:rPr lang="en-US" sz="3200" dirty="0" smtClean="0"/>
                        <a:t>Acts 7:59</a:t>
                      </a:r>
                      <a:endParaRPr lang="en-US" sz="3200" dirty="0"/>
                    </a:p>
                  </a:txBody>
                  <a:tcPr/>
                </a:tc>
              </a:tr>
            </a:tbl>
          </a:graphicData>
        </a:graphic>
      </p:graphicFrame>
    </p:spTree>
    <p:extLst>
      <p:ext uri="{BB962C8B-B14F-4D97-AF65-F5344CB8AC3E}">
        <p14:creationId xmlns:p14="http://schemas.microsoft.com/office/powerpoint/2010/main" val="5163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52736" y="0"/>
            <a:ext cx="15771090" cy="6858000"/>
          </a:xfrm>
          <a:prstGeom prst="rect">
            <a:avLst/>
          </a:prstGeom>
        </p:spPr>
      </p:pic>
    </p:spTree>
    <p:extLst>
      <p:ext uri="{BB962C8B-B14F-4D97-AF65-F5344CB8AC3E}">
        <p14:creationId xmlns:p14="http://schemas.microsoft.com/office/powerpoint/2010/main" val="128630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52736" y="0"/>
            <a:ext cx="15771090" cy="6858000"/>
          </a:xfrm>
          <a:prstGeom prst="rect">
            <a:avLst/>
          </a:prstGeom>
        </p:spPr>
      </p:pic>
      <p:sp>
        <p:nvSpPr>
          <p:cNvPr id="3" name="Rounded Rectangle 2"/>
          <p:cNvSpPr/>
          <p:nvPr/>
        </p:nvSpPr>
        <p:spPr>
          <a:xfrm>
            <a:off x="273050" y="5969000"/>
            <a:ext cx="11645900" cy="774699"/>
          </a:xfrm>
          <a:prstGeom prst="round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55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Post-Modernism: No Absolute Truth</a:t>
            </a:r>
            <a:endParaRPr lang="en-US" sz="5500" dirty="0"/>
          </a:p>
        </p:txBody>
      </p:sp>
    </p:spTree>
    <p:extLst>
      <p:ext uri="{BB962C8B-B14F-4D97-AF65-F5344CB8AC3E}">
        <p14:creationId xmlns:p14="http://schemas.microsoft.com/office/powerpoint/2010/main" val="397328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52736" y="0"/>
            <a:ext cx="15771090" cy="6858000"/>
          </a:xfrm>
          <a:prstGeom prst="rect">
            <a:avLst/>
          </a:prstGeom>
        </p:spPr>
      </p:pic>
      <p:sp>
        <p:nvSpPr>
          <p:cNvPr id="7" name="Rectangle 6"/>
          <p:cNvSpPr/>
          <p:nvPr/>
        </p:nvSpPr>
        <p:spPr>
          <a:xfrm>
            <a:off x="2558474" y="295563"/>
            <a:ext cx="7315199" cy="20781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4347">
            <a:off x="4760546" y="505630"/>
            <a:ext cx="3779272" cy="3736230"/>
          </a:xfrm>
          <a:prstGeom prst="rect">
            <a:avLst/>
          </a:prstGeom>
        </p:spPr>
      </p:pic>
    </p:spTree>
    <p:extLst>
      <p:ext uri="{BB962C8B-B14F-4D97-AF65-F5344CB8AC3E}">
        <p14:creationId xmlns:p14="http://schemas.microsoft.com/office/powerpoint/2010/main" val="241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552736" y="0"/>
            <a:ext cx="15771090" cy="6858000"/>
          </a:xfrm>
          <a:prstGeom prst="rect">
            <a:avLst/>
          </a:prstGeom>
        </p:spPr>
      </p:pic>
      <p:sp>
        <p:nvSpPr>
          <p:cNvPr id="7" name="Rectangle 6"/>
          <p:cNvSpPr/>
          <p:nvPr/>
        </p:nvSpPr>
        <p:spPr>
          <a:xfrm>
            <a:off x="2558474" y="295563"/>
            <a:ext cx="7315199" cy="207818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4347">
            <a:off x="4760546" y="505630"/>
            <a:ext cx="3779272" cy="3736230"/>
          </a:xfrm>
          <a:prstGeom prst="rect">
            <a:avLst/>
          </a:prstGeom>
        </p:spPr>
      </p:pic>
      <p:sp>
        <p:nvSpPr>
          <p:cNvPr id="3" name="Rectangle 2"/>
          <p:cNvSpPr/>
          <p:nvPr/>
        </p:nvSpPr>
        <p:spPr>
          <a:xfrm>
            <a:off x="6972300" y="4821038"/>
            <a:ext cx="127000" cy="876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6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864" y="4399056"/>
            <a:ext cx="4596720" cy="2458944"/>
          </a:xfrm>
          <a:prstGeom prst="rect">
            <a:avLst/>
          </a:prstGeom>
        </p:spPr>
      </p:pic>
      <p:sp>
        <p:nvSpPr>
          <p:cNvPr id="2" name="Title 1"/>
          <p:cNvSpPr>
            <a:spLocks noGrp="1"/>
          </p:cNvSpPr>
          <p:nvPr>
            <p:ph type="title"/>
          </p:nvPr>
        </p:nvSpPr>
        <p:spPr>
          <a:xfrm>
            <a:off x="0" y="1"/>
            <a:ext cx="12192000" cy="1690688"/>
          </a:xfrm>
        </p:spPr>
        <p:txBody>
          <a:bodyPr>
            <a:noAutofit/>
          </a:bodyPr>
          <a:lstStyle/>
          <a:p>
            <a:pPr algn="ctr"/>
            <a:r>
              <a:rPr lang="en-US" sz="7200" dirty="0" smtClean="0">
                <a:effectLst>
                  <a:glow rad="228600">
                    <a:srgbClr val="000000"/>
                  </a:glow>
                </a:effectLst>
                <a:latin typeface="+mn-lt"/>
              </a:rPr>
              <a:t>Understanding Things Alike</a:t>
            </a:r>
            <a:endParaRPr lang="en-US" sz="7200" dirty="0">
              <a:effectLst>
                <a:glow rad="228600">
                  <a:srgbClr val="000000"/>
                </a:glow>
              </a:effectLst>
              <a:latin typeface="+mn-lt"/>
            </a:endParaRPr>
          </a:p>
        </p:txBody>
      </p:sp>
      <p:sp>
        <p:nvSpPr>
          <p:cNvPr id="3" name="Content Placeholder 2"/>
          <p:cNvSpPr>
            <a:spLocks noGrp="1"/>
          </p:cNvSpPr>
          <p:nvPr>
            <p:ph idx="1"/>
          </p:nvPr>
        </p:nvSpPr>
        <p:spPr>
          <a:xfrm>
            <a:off x="307497" y="1825625"/>
            <a:ext cx="11377401" cy="4351338"/>
          </a:xfrm>
        </p:spPr>
        <p:txBody>
          <a:bodyPr>
            <a:normAutofit/>
          </a:bodyPr>
          <a:lstStyle/>
          <a:p>
            <a:pPr marL="0" indent="0" algn="just">
              <a:buNone/>
            </a:pPr>
            <a:r>
              <a:rPr lang="en-US" sz="4400" i="1" dirty="0"/>
              <a:t>Knowing this first, that no prophecy of Scripture is of any private interpretation, for prophecy never came by the will of man, but holy men of God spoke as they were moved by the Holy Spirit</a:t>
            </a:r>
            <a:r>
              <a:rPr lang="en-US" sz="4400" dirty="0"/>
              <a:t>		</a:t>
            </a:r>
            <a:r>
              <a:rPr lang="en-US" sz="4400" dirty="0" smtClean="0"/>
              <a:t>						2 </a:t>
            </a:r>
            <a:r>
              <a:rPr lang="en-US" sz="4400" dirty="0"/>
              <a:t>Peter 1:20-21</a:t>
            </a:r>
          </a:p>
        </p:txBody>
      </p:sp>
    </p:spTree>
    <p:extLst>
      <p:ext uri="{BB962C8B-B14F-4D97-AF65-F5344CB8AC3E}">
        <p14:creationId xmlns:p14="http://schemas.microsoft.com/office/powerpoint/2010/main" val="39457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864" y="4399056"/>
            <a:ext cx="4596720" cy="2458944"/>
          </a:xfrm>
          <a:prstGeom prst="rect">
            <a:avLst/>
          </a:prstGeom>
        </p:spPr>
      </p:pic>
      <p:sp>
        <p:nvSpPr>
          <p:cNvPr id="2" name="Title 1"/>
          <p:cNvSpPr>
            <a:spLocks noGrp="1"/>
          </p:cNvSpPr>
          <p:nvPr>
            <p:ph type="title"/>
          </p:nvPr>
        </p:nvSpPr>
        <p:spPr>
          <a:xfrm>
            <a:off x="0" y="1"/>
            <a:ext cx="12192000" cy="1690688"/>
          </a:xfrm>
        </p:spPr>
        <p:txBody>
          <a:bodyPr>
            <a:noAutofit/>
          </a:bodyPr>
          <a:lstStyle/>
          <a:p>
            <a:pPr algn="ctr"/>
            <a:r>
              <a:rPr lang="en-US" sz="7200" dirty="0" smtClean="0">
                <a:effectLst>
                  <a:glow rad="228600">
                    <a:srgbClr val="000000"/>
                  </a:glow>
                </a:effectLst>
                <a:latin typeface="+mn-lt"/>
              </a:rPr>
              <a:t>Understanding Things Alike</a:t>
            </a:r>
            <a:endParaRPr lang="en-US" sz="7200" dirty="0">
              <a:effectLst>
                <a:glow rad="228600">
                  <a:srgbClr val="000000"/>
                </a:glow>
              </a:effectLst>
              <a:latin typeface="+mn-lt"/>
            </a:endParaRPr>
          </a:p>
        </p:txBody>
      </p:sp>
      <p:sp>
        <p:nvSpPr>
          <p:cNvPr id="3" name="Content Placeholder 2"/>
          <p:cNvSpPr>
            <a:spLocks noGrp="1"/>
          </p:cNvSpPr>
          <p:nvPr>
            <p:ph idx="1"/>
          </p:nvPr>
        </p:nvSpPr>
        <p:spPr>
          <a:xfrm>
            <a:off x="307497" y="1825625"/>
            <a:ext cx="11377401" cy="4351338"/>
          </a:xfrm>
        </p:spPr>
        <p:txBody>
          <a:bodyPr>
            <a:normAutofit/>
          </a:bodyPr>
          <a:lstStyle/>
          <a:p>
            <a:pPr marL="0" indent="0" algn="just">
              <a:buNone/>
            </a:pPr>
            <a:r>
              <a:rPr lang="en-US" sz="4400" dirty="0" smtClean="0">
                <a:effectLst>
                  <a:glow rad="228600">
                    <a:srgbClr val="000000"/>
                  </a:glow>
                </a:effectLst>
              </a:rPr>
              <a:t>Principles to unity in Biblical understanding:</a:t>
            </a:r>
          </a:p>
          <a:p>
            <a:pPr marL="0" indent="0" algn="just">
              <a:buNone/>
            </a:pPr>
            <a:r>
              <a:rPr lang="en-US" sz="4400" dirty="0">
                <a:effectLst>
                  <a:glow rad="228600">
                    <a:srgbClr val="000000"/>
                  </a:glow>
                </a:effectLst>
              </a:rPr>
              <a:t>	</a:t>
            </a:r>
            <a:r>
              <a:rPr lang="en-US" sz="4400" dirty="0" smtClean="0">
                <a:effectLst>
                  <a:glow rad="228600">
                    <a:srgbClr val="000000"/>
                  </a:glow>
                </a:effectLst>
              </a:rPr>
              <a:t>1) We did not write this, God did</a:t>
            </a:r>
          </a:p>
          <a:p>
            <a:pPr marL="0" indent="0" algn="just">
              <a:buNone/>
            </a:pPr>
            <a:r>
              <a:rPr lang="en-US" sz="4400" dirty="0">
                <a:effectLst>
                  <a:glow rad="228600">
                    <a:srgbClr val="000000"/>
                  </a:glow>
                </a:effectLst>
              </a:rPr>
              <a:t>	</a:t>
            </a:r>
            <a:r>
              <a:rPr lang="en-US" sz="4400" dirty="0" smtClean="0">
                <a:effectLst>
                  <a:glow rad="228600">
                    <a:srgbClr val="000000"/>
                  </a:glow>
                </a:effectLst>
              </a:rPr>
              <a:t>2) We cannot understand it personally</a:t>
            </a:r>
          </a:p>
          <a:p>
            <a:pPr marL="0" indent="0" algn="just">
              <a:buNone/>
            </a:pPr>
            <a:endParaRPr lang="en-US" sz="4400" dirty="0">
              <a:effectLst>
                <a:glow rad="228600">
                  <a:srgbClr val="000000"/>
                </a:glow>
              </a:effectLst>
            </a:endParaRPr>
          </a:p>
          <a:p>
            <a:pPr marL="0" indent="0" algn="just">
              <a:buNone/>
            </a:pPr>
            <a:r>
              <a:rPr lang="en-US" sz="4400" dirty="0" smtClean="0">
                <a:effectLst>
                  <a:glow rad="228600">
                    <a:srgbClr val="000000"/>
                  </a:glow>
                </a:effectLst>
              </a:rPr>
              <a:t>How do we approach the Scriptures?</a:t>
            </a:r>
            <a:endParaRPr lang="en-US" sz="4400" dirty="0">
              <a:effectLst>
                <a:glow rad="228600">
                  <a:srgbClr val="000000"/>
                </a:glow>
              </a:effectLst>
            </a:endParaRPr>
          </a:p>
        </p:txBody>
      </p:sp>
    </p:spTree>
    <p:extLst>
      <p:ext uri="{BB962C8B-B14F-4D97-AF65-F5344CB8AC3E}">
        <p14:creationId xmlns:p14="http://schemas.microsoft.com/office/powerpoint/2010/main" val="322834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10692</TotalTime>
  <Words>736</Words>
  <Application>Microsoft Office PowerPoint</Application>
  <PresentationFormat>Widescreen</PresentationFormat>
  <Paragraphs>181</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Bell MT</vt:lpstr>
      <vt:lpstr>Calibri</vt:lpstr>
      <vt:lpstr>Calibri Light</vt:lpstr>
      <vt:lpstr>Office Theme</vt:lpstr>
      <vt:lpstr>Welcome!</vt:lpstr>
      <vt:lpstr>PowerPoint Presentation</vt:lpstr>
      <vt:lpstr>Can We   Understand Alike?</vt:lpstr>
      <vt:lpstr>PowerPoint Presentation</vt:lpstr>
      <vt:lpstr>PowerPoint Presentation</vt:lpstr>
      <vt:lpstr>PowerPoint Presentation</vt:lpstr>
      <vt:lpstr>PowerPoint Presentation</vt:lpstr>
      <vt:lpstr>Understanding Things Alike</vt:lpstr>
      <vt:lpstr>Understanding Things Alike</vt:lpstr>
      <vt:lpstr>Authority</vt:lpstr>
      <vt:lpstr>Authority</vt:lpstr>
      <vt:lpstr>Authority</vt:lpstr>
      <vt:lpstr>Authority</vt:lpstr>
      <vt:lpstr>Authority</vt:lpstr>
      <vt:lpstr>Mindset of Authority</vt:lpstr>
      <vt:lpstr>The Law of Christ</vt:lpstr>
      <vt:lpstr>The Law of Christ</vt:lpstr>
      <vt:lpstr>The Law of Christ</vt:lpstr>
      <vt:lpstr>Universal Interpretation </vt:lpstr>
      <vt:lpstr>The Methodology of the OT</vt:lpstr>
      <vt:lpstr>The Methodology of Jesus</vt:lpstr>
      <vt:lpstr>The Methodology of Apostles</vt:lpstr>
      <vt:lpstr>Removing Personal Interpretation</vt:lpstr>
      <vt:lpstr>Removing Personal Interpretation</vt:lpstr>
      <vt:lpstr>The Rule of Silence</vt:lpstr>
      <vt:lpstr>The Rule of Silence</vt:lpstr>
      <vt:lpstr>The Rule of Silence</vt:lpstr>
      <vt:lpstr>PowerPoint Presentation</vt:lpstr>
      <vt:lpstr>Finding Salvation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BRIAN HAINES</dc:creator>
  <cp:lastModifiedBy>Microsoft account</cp:lastModifiedBy>
  <cp:revision>100</cp:revision>
  <dcterms:created xsi:type="dcterms:W3CDTF">2015-10-07T16:10:20Z</dcterms:created>
  <dcterms:modified xsi:type="dcterms:W3CDTF">2021-05-15T03:27:07Z</dcterms:modified>
</cp:coreProperties>
</file>